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6.xml" ContentType="application/vnd.openxmlformats-officedocument.presentationml.slideLayout+xml"/>
  <Override PartName="/ppt/presentation.xml" ContentType="application/vnd.openxmlformats-officedocument.presentationml.presentation.main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3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4.xml.rels" ContentType="application/vnd.openxmlformats-package.relationships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_rels/presentation.xml.rels" ContentType="application/vnd.openxmlformats-package.relationships+xml"/>
  <Override PartName="/ppt/media/image9.png" ContentType="image/png"/>
  <Override PartName="/ppt/media/image10.png" ContentType="image/png"/>
  <Override PartName="/ppt/media/image8.png" ContentType="image/png"/>
  <Override PartName="/ppt/media/image7.jpeg" ContentType="image/jpeg"/>
  <Override PartName="/ppt/media/image2.jpeg" ContentType="image/jpeg"/>
  <Override PartName="/ppt/media/image4.png" ContentType="image/png"/>
  <Override PartName="/ppt/media/image12.png" ContentType="image/png"/>
  <Override PartName="/ppt/media/image13.png" ContentType="image/png"/>
  <Override PartName="/ppt/media/image15.png" ContentType="image/png"/>
  <Override PartName="/ppt/media/image14.png" ContentType="image/png"/>
  <Override PartName="/ppt/media/image16.png" ContentType="image/png"/>
  <Override PartName="/ppt/media/image3.jpeg" ContentType="image/jpeg"/>
  <Override PartName="/ppt/media/image6.png" ContentType="image/png"/>
  <Override PartName="/ppt/media/image1.jpeg" ContentType="image/jpeg"/>
  <Override PartName="/ppt/media/image11.png" ContentType="image/png"/>
  <Override PartName="/ppt/media/image5.png" ContentType="image/png"/>
  <Override PartName="/ppt/slideMasters/_rels/slideMaster3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4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685800" y="1752480"/>
            <a:ext cx="7771680" cy="8480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subTitle"/>
          </p:nvPr>
        </p:nvSpPr>
        <p:spPr>
          <a:xfrm>
            <a:off x="685800" y="1752480"/>
            <a:ext cx="7771680" cy="8480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2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2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2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2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subTitle"/>
          </p:nvPr>
        </p:nvSpPr>
        <p:spPr>
          <a:xfrm>
            <a:off x="685800" y="1752480"/>
            <a:ext cx="7771680" cy="8480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6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6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6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6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subTitle"/>
          </p:nvPr>
        </p:nvSpPr>
        <p:spPr>
          <a:xfrm>
            <a:off x="685800" y="1752480"/>
            <a:ext cx="7771680" cy="8480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499320" y="5945040"/>
            <a:ext cx="4939920" cy="92052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 hidden="1"/>
          <p:cNvSpPr/>
          <p:nvPr/>
        </p:nvSpPr>
        <p:spPr>
          <a:xfrm>
            <a:off x="485640" y="5938920"/>
            <a:ext cx="3689640" cy="93276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 hidden="1"/>
          <p:cNvSpPr/>
          <p:nvPr/>
        </p:nvSpPr>
        <p:spPr>
          <a:xfrm>
            <a:off x="-6120" y="5791320"/>
            <a:ext cx="3401640" cy="1080000"/>
          </a:xfrm>
          <a:prstGeom prst="rtTriangle">
            <a:avLst/>
          </a:prstGeom>
          <a:blipFill rotWithShape="0">
            <a:blip r:embed="rId2">
              <a:alphaModFix amt="50000"/>
            </a:blip>
            <a:tile/>
          </a:blipFill>
          <a:ln w="12600">
            <a:noFill/>
          </a:ln>
          <a:effectLst>
            <a:outerShdw blurRad="5080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0" y="4664160"/>
            <a:ext cx="9150480" cy="360"/>
          </a:xfrm>
          <a:prstGeom prst="rtTriangle">
            <a:avLst/>
          </a:prstGeom>
          <a:gradFill rotWithShape="0">
            <a:gsLst>
              <a:gs pos="0">
                <a:srgbClr val="007795"/>
              </a:gs>
              <a:gs pos="100000">
                <a:srgbClr val="4bbade"/>
              </a:gs>
            </a:gsLst>
            <a:lin ang="3000000"/>
          </a:gradFill>
          <a:ln w="12600">
            <a:noFill/>
          </a:ln>
          <a:effectLst>
            <a:outerShdw blurRad="5080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grpSp>
        <p:nvGrpSpPr>
          <p:cNvPr id="5" name="Group 6"/>
          <p:cNvGrpSpPr/>
          <p:nvPr/>
        </p:nvGrpSpPr>
        <p:grpSpPr>
          <a:xfrm>
            <a:off x="-3600" y="4952880"/>
            <a:ext cx="9147600" cy="1911600"/>
            <a:chOff x="-3600" y="4952880"/>
            <a:chExt cx="9147600" cy="1911600"/>
          </a:xfrm>
        </p:grpSpPr>
        <p:sp>
          <p:nvSpPr>
            <p:cNvPr id="6" name="CustomShape 7"/>
            <p:cNvSpPr/>
            <p:nvPr/>
          </p:nvSpPr>
          <p:spPr>
            <a:xfrm>
              <a:off x="1687680" y="4952880"/>
              <a:ext cx="7455600" cy="487440"/>
            </a:xfrm>
            <a:custGeom>
              <a:avLst/>
              <a:gdLst/>
              <a:ahLst/>
              <a:rect l="l" t="t" r="r" b="b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35280" y="5237640"/>
              <a:ext cx="9108000" cy="788040"/>
            </a:xfrm>
            <a:custGeom>
              <a:avLst/>
              <a:gdLst/>
              <a:ahLst/>
              <a:rect l="l" t="t" r="r" b="b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0" y="5001120"/>
              <a:ext cx="9143280" cy="1863360"/>
            </a:xfrm>
            <a:custGeom>
              <a:avLst/>
              <a:gdLst/>
              <a:ahLst/>
              <a:rect l="l" t="t" r="r" b="b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3">
                <a:alphaModFix amt="50000"/>
              </a:blip>
              <a:tile/>
            </a:blipFill>
            <a:ln w="12600">
              <a:noFill/>
            </a:ln>
            <a:effectLst>
              <a:outerShdw blurRad="50800" dir="5400000" dist="38160" rotWithShape="0">
                <a:srgbClr val="000000">
                  <a:alpha val="35000"/>
                </a:srgb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9" name="Line 10"/>
            <p:cNvSpPr/>
            <p:nvPr/>
          </p:nvSpPr>
          <p:spPr>
            <a:xfrm>
              <a:off x="-3600" y="4997520"/>
              <a:ext cx="9147600" cy="790200"/>
            </a:xfrm>
            <a:prstGeom prst="line">
              <a:avLst/>
            </a:prstGeom>
            <a:ln w="12240">
              <a:solidFill>
                <a:srgbClr val="196f85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</p:grpSp>
      <p:sp>
        <p:nvSpPr>
          <p:cNvPr id="10" name="PlaceHolder 1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1680" cy="1829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sk-SK" sz="1800" spc="-1" strike="noStrike">
                <a:latin typeface="Arial"/>
              </a:rPr>
              <a:t>Click to edit the title text format</a:t>
            </a:r>
            <a:endParaRPr b="0" lang="sk-SK" sz="1800" spc="-1" strike="noStrike">
              <a:latin typeface="Arial"/>
            </a:endParaRPr>
          </a:p>
        </p:txBody>
      </p:sp>
      <p:sp>
        <p:nvSpPr>
          <p:cNvPr id="11" name="PlaceHolder 1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latin typeface="Arial"/>
              </a:rPr>
              <a:t>Click to edit the outline text format</a:t>
            </a:r>
            <a:endParaRPr b="0" lang="sk-SK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latin typeface="Arial"/>
              </a:rPr>
              <a:t>Second Outline Level</a:t>
            </a:r>
            <a:endParaRPr b="0" lang="sk-SK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latin typeface="Arial"/>
              </a:rPr>
              <a:t>Third Outline Level</a:t>
            </a:r>
            <a:endParaRPr b="0" lang="sk-SK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000" spc="-1" strike="noStrike">
                <a:latin typeface="Arial"/>
              </a:rPr>
              <a:t>Fourth Outline Level</a:t>
            </a:r>
            <a:endParaRPr b="0" lang="sk-SK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Fifth Outline Level</a:t>
            </a:r>
            <a:endParaRPr b="0" lang="sk-SK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Sixth Outline Level</a:t>
            </a:r>
            <a:endParaRPr b="0" lang="sk-SK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Seventh Outline Level</a:t>
            </a:r>
            <a:endParaRPr b="0" lang="sk-SK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499320" y="5945040"/>
            <a:ext cx="4939920" cy="92052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CustomShape 2"/>
          <p:cNvSpPr/>
          <p:nvPr/>
        </p:nvSpPr>
        <p:spPr>
          <a:xfrm>
            <a:off x="485640" y="5938920"/>
            <a:ext cx="3689640" cy="93276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0" name="CustomShape 3"/>
          <p:cNvSpPr/>
          <p:nvPr/>
        </p:nvSpPr>
        <p:spPr>
          <a:xfrm>
            <a:off x="-6120" y="5791320"/>
            <a:ext cx="3401640" cy="1080000"/>
          </a:xfrm>
          <a:prstGeom prst="rtTriangle">
            <a:avLst/>
          </a:prstGeom>
          <a:blipFill rotWithShape="0">
            <a:blip r:embed="rId2">
              <a:alphaModFix amt="50000"/>
            </a:blip>
            <a:tile/>
          </a:blipFill>
          <a:ln w="12600">
            <a:noFill/>
          </a:ln>
          <a:effectLst>
            <a:outerShdw blurRad="5080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1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2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latin typeface="Arial"/>
              </a:rPr>
              <a:t>Click to edit the title text format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53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latin typeface="Arial"/>
              </a:rPr>
              <a:t>Click to edit the outline text format</a:t>
            </a:r>
            <a:endParaRPr b="0" lang="sk-SK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latin typeface="Arial"/>
              </a:rPr>
              <a:t>Second Outline Level</a:t>
            </a:r>
            <a:endParaRPr b="0" lang="sk-SK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latin typeface="Arial"/>
              </a:rPr>
              <a:t>Third Outline Level</a:t>
            </a:r>
            <a:endParaRPr b="0" lang="sk-SK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000" spc="-1" strike="noStrike">
                <a:latin typeface="Arial"/>
              </a:rPr>
              <a:t>Fourth Outline Level</a:t>
            </a:r>
            <a:endParaRPr b="0" lang="sk-SK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Fifth Outline Level</a:t>
            </a:r>
            <a:endParaRPr b="0" lang="sk-SK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Sixth Outline Level</a:t>
            </a:r>
            <a:endParaRPr b="0" lang="sk-SK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Seventh Outline Level</a:t>
            </a:r>
            <a:endParaRPr b="0" lang="sk-SK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latin typeface="Arial"/>
              </a:rPr>
              <a:t>Click to edit the title text format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latin typeface="Arial"/>
              </a:rPr>
              <a:t>Click to edit the outline text format</a:t>
            </a:r>
            <a:endParaRPr b="0" lang="sk-SK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latin typeface="Arial"/>
              </a:rPr>
              <a:t>Second Outline Level</a:t>
            </a:r>
            <a:endParaRPr b="0" lang="sk-SK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latin typeface="Arial"/>
              </a:rPr>
              <a:t>Third Outline Level</a:t>
            </a:r>
            <a:endParaRPr b="0" lang="sk-SK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000" spc="-1" strike="noStrike">
                <a:latin typeface="Arial"/>
              </a:rPr>
              <a:t>Fourth Outline Level</a:t>
            </a:r>
            <a:endParaRPr b="0" lang="sk-SK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Fifth Outline Level</a:t>
            </a:r>
            <a:endParaRPr b="0" lang="sk-SK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Sixth Outline Level</a:t>
            </a:r>
            <a:endParaRPr b="0" lang="sk-SK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Seventh Outline Level</a:t>
            </a:r>
            <a:endParaRPr b="0" lang="sk-SK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500040" y="5945040"/>
            <a:ext cx="4939560" cy="92016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9" name="CustomShape 2"/>
          <p:cNvSpPr/>
          <p:nvPr/>
        </p:nvSpPr>
        <p:spPr>
          <a:xfrm>
            <a:off x="485640" y="5938920"/>
            <a:ext cx="3690360" cy="93276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0" name="CustomShape 3"/>
          <p:cNvSpPr/>
          <p:nvPr/>
        </p:nvSpPr>
        <p:spPr>
          <a:xfrm>
            <a:off x="-6480" y="5791320"/>
            <a:ext cx="3401280" cy="1080360"/>
          </a:xfrm>
          <a:custGeom>
            <a:avLst/>
            <a:gdLst/>
            <a:ahLst/>
            <a:rect l="l" t="t" r="r" b="b"/>
            <a:pathLst>
              <a:path w="3402317" h="1080866">
                <a:moveTo>
                  <a:pt x="0" y="1080866"/>
                </a:moveTo>
                <a:lnTo>
                  <a:pt x="0" y="0"/>
                </a:lnTo>
                <a:lnTo>
                  <a:pt x="3402317" y="1080866"/>
                </a:lnTo>
                <a:lnTo>
                  <a:pt x="0" y="1080866"/>
                </a:lnTo>
                <a:close/>
              </a:path>
            </a:pathLst>
          </a:cu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1" name="CustomShape 4"/>
          <p:cNvSpPr/>
          <p:nvPr/>
        </p:nvSpPr>
        <p:spPr>
          <a:xfrm>
            <a:off x="-9360" y="5788080"/>
            <a:ext cx="3404520" cy="10836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240">
            <a:solidFill>
              <a:srgbClr val="156d83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32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latin typeface="Arial"/>
              </a:rPr>
              <a:t>Click to edit the title text format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133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latin typeface="Arial"/>
              </a:rPr>
              <a:t>Click to edit the outline text format</a:t>
            </a:r>
            <a:endParaRPr b="0" lang="sk-SK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latin typeface="Arial"/>
              </a:rPr>
              <a:t>Second Outline Level</a:t>
            </a:r>
            <a:endParaRPr b="0" lang="sk-SK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latin typeface="Arial"/>
              </a:rPr>
              <a:t>Third Outline Level</a:t>
            </a:r>
            <a:endParaRPr b="0" lang="sk-SK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000" spc="-1" strike="noStrike">
                <a:latin typeface="Arial"/>
              </a:rPr>
              <a:t>Fourth Outline Level</a:t>
            </a:r>
            <a:endParaRPr b="0" lang="sk-SK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Fifth Outline Level</a:t>
            </a:r>
            <a:endParaRPr b="0" lang="sk-SK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Sixth Outline Level</a:t>
            </a:r>
            <a:endParaRPr b="0" lang="sk-SK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Seventh Outline Level</a:t>
            </a:r>
            <a:endParaRPr b="0" lang="sk-SK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2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2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hyperlink" Target="http://www.iz.sk/" TargetMode="External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hyperlink" Target="http://www.iz.sk/" TargetMode="External"/><Relationship Id="rId5" Type="http://schemas.openxmlformats.org/officeDocument/2006/relationships/hyperlink" Target="http://www.ekonom.sav.sk/" TargetMode="External"/><Relationship Id="rId6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685800" y="836640"/>
            <a:ext cx="7771680" cy="172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 fontScale="66000"/>
          </a:bodyPr>
          <a:p>
            <a:pPr algn="r">
              <a:lnSpc>
                <a:spcPct val="100000"/>
              </a:lnSpc>
            </a:pPr>
            <a:r>
              <a:rPr b="1" lang="sk-SK" sz="4800" spc="-1" strike="noStrike">
                <a:solidFill>
                  <a:srgbClr val="464646"/>
                </a:solidFill>
                <a:latin typeface="Lucida Sans Unicode"/>
              </a:rPr>
              <a:t>Ako dostať na trh práce dlhodobo nezamestnaných?</a:t>
            </a:r>
            <a:endParaRPr b="0" lang="sk-SK" sz="4800" spc="-1" strike="noStrike">
              <a:latin typeface="Arial"/>
            </a:endParaRPr>
          </a:p>
        </p:txBody>
      </p:sp>
      <p:sp>
        <p:nvSpPr>
          <p:cNvPr id="171" name="CustomShape 2"/>
          <p:cNvSpPr/>
          <p:nvPr/>
        </p:nvSpPr>
        <p:spPr>
          <a:xfrm>
            <a:off x="683640" y="3141000"/>
            <a:ext cx="7771680" cy="119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>
            <a:noAutofit/>
          </a:bodyPr>
          <a:p>
            <a:pPr algn="r">
              <a:lnSpc>
                <a:spcPct val="100000"/>
              </a:lnSpc>
              <a:spcBef>
                <a:spcPts val="400"/>
              </a:spcBef>
            </a:pPr>
            <a:r>
              <a:rPr b="0" lang="sk-SK" sz="2700" spc="-1" strike="noStrike">
                <a:solidFill>
                  <a:srgbClr val="464646"/>
                </a:solidFill>
                <a:latin typeface="Lucida Sans Unicode"/>
              </a:rPr>
              <a:t>RNDr. Viliam Páleník, PhD.</a:t>
            </a:r>
            <a:endParaRPr b="0" lang="sk-SK" sz="27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</a:pPr>
            <a:r>
              <a:rPr b="0" lang="sk-SK" sz="2700" spc="-1" strike="noStrike">
                <a:solidFill>
                  <a:srgbClr val="464646"/>
                </a:solidFill>
                <a:latin typeface="Lucida Sans Unicode"/>
              </a:rPr>
              <a:t>IZ a EÚ SAV</a:t>
            </a:r>
            <a:endParaRPr b="0" lang="sk-SK" sz="27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latin typeface="Arial"/>
            </a:endParaRPr>
          </a:p>
        </p:txBody>
      </p:sp>
      <p:pic>
        <p:nvPicPr>
          <p:cNvPr id="172" name="Picture 2" descr=""/>
          <p:cNvPicPr/>
          <p:nvPr/>
        </p:nvPicPr>
        <p:blipFill>
          <a:blip r:embed="rId1"/>
          <a:stretch/>
        </p:blipFill>
        <p:spPr>
          <a:xfrm>
            <a:off x="1040040" y="3672000"/>
            <a:ext cx="1551960" cy="361080"/>
          </a:xfrm>
          <a:prstGeom prst="rect">
            <a:avLst/>
          </a:prstGeom>
          <a:ln>
            <a:noFill/>
          </a:ln>
        </p:spPr>
      </p:pic>
      <p:pic>
        <p:nvPicPr>
          <p:cNvPr id="173" name="Picture 5" descr=""/>
          <p:cNvPicPr/>
          <p:nvPr/>
        </p:nvPicPr>
        <p:blipFill>
          <a:blip r:embed="rId2"/>
          <a:stretch/>
        </p:blipFill>
        <p:spPr>
          <a:xfrm>
            <a:off x="539640" y="5384520"/>
            <a:ext cx="3244680" cy="789840"/>
          </a:xfrm>
          <a:prstGeom prst="rect">
            <a:avLst/>
          </a:prstGeom>
          <a:ln>
            <a:noFill/>
          </a:ln>
        </p:spPr>
      </p:pic>
      <p:sp>
        <p:nvSpPr>
          <p:cNvPr id="174" name="CustomShape 3"/>
          <p:cNvSpPr/>
          <p:nvPr/>
        </p:nvSpPr>
        <p:spPr>
          <a:xfrm>
            <a:off x="755640" y="6381360"/>
            <a:ext cx="8064000" cy="455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k-SK" sz="12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Konferencia je súčasťou projektu Politiky zamestnanosti realizovaného Inštitútom zamestnanosti. Tento projekt je podporený z Európskeho sociálneho fondu v rámci OP EVS.</a:t>
            </a:r>
            <a:endParaRPr b="0" lang="sk-SK" sz="1200" spc="-1" strike="noStrike">
              <a:latin typeface="Arial"/>
            </a:endParaRPr>
          </a:p>
        </p:txBody>
      </p:sp>
      <p:sp>
        <p:nvSpPr>
          <p:cNvPr id="175" name="CustomShape 4"/>
          <p:cNvSpPr/>
          <p:nvPr/>
        </p:nvSpPr>
        <p:spPr>
          <a:xfrm>
            <a:off x="1053720" y="4807800"/>
            <a:ext cx="727200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k-SK" sz="18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Banská Bystrica, Národný dom, 20.11.2019</a:t>
            </a:r>
            <a:endParaRPr b="0" lang="sk-SK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CustomShape 1"/>
          <p:cNvSpPr/>
          <p:nvPr/>
        </p:nvSpPr>
        <p:spPr>
          <a:xfrm>
            <a:off x="628560" y="365040"/>
            <a:ext cx="788616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9" name="CustomShape 2"/>
          <p:cNvSpPr/>
          <p:nvPr/>
        </p:nvSpPr>
        <p:spPr>
          <a:xfrm>
            <a:off x="628560" y="1825560"/>
            <a:ext cx="7886160" cy="435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200" name="Obrázok 3" descr="Obrázok, na ktorom je snímka obrazovky&#10;&#10;Automaticky generovaný popis"/>
          <p:cNvPicPr/>
          <p:nvPr/>
        </p:nvPicPr>
        <p:blipFill>
          <a:blip r:embed="rId1"/>
          <a:stretch/>
        </p:blipFill>
        <p:spPr>
          <a:xfrm>
            <a:off x="70920" y="75600"/>
            <a:ext cx="9001800" cy="67057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628560" y="365040"/>
            <a:ext cx="788616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2" name="CustomShape 2"/>
          <p:cNvSpPr/>
          <p:nvPr/>
        </p:nvSpPr>
        <p:spPr>
          <a:xfrm>
            <a:off x="628560" y="1825560"/>
            <a:ext cx="7886160" cy="435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203" name="Obrázok 3" descr="Obrázok, na ktorom je snímka obrazovky&#10;&#10;Automaticky generovaný popis"/>
          <p:cNvPicPr/>
          <p:nvPr/>
        </p:nvPicPr>
        <p:blipFill>
          <a:blip r:embed="rId1"/>
          <a:stretch/>
        </p:blipFill>
        <p:spPr>
          <a:xfrm>
            <a:off x="34920" y="9000"/>
            <a:ext cx="9073080" cy="68392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80000"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3. Aktuálna situácia – regióny</a:t>
            </a:r>
            <a:endParaRPr b="0" lang="sk-SK" sz="4100" spc="-1" strike="noStrike">
              <a:latin typeface="Arial"/>
            </a:endParaRPr>
          </a:p>
        </p:txBody>
      </p:sp>
      <p:graphicFrame>
        <p:nvGraphicFramePr>
          <p:cNvPr id="205" name="Table 2"/>
          <p:cNvGraphicFramePr/>
          <p:nvPr/>
        </p:nvGraphicFramePr>
        <p:xfrm>
          <a:off x="971640" y="1484640"/>
          <a:ext cx="7272000" cy="4525200"/>
        </p:xfrm>
        <a:graphic>
          <a:graphicData uri="http://schemas.openxmlformats.org/drawingml/2006/table">
            <a:tbl>
              <a:tblPr/>
              <a:tblGrid>
                <a:gridCol w="1841040"/>
                <a:gridCol w="905040"/>
                <a:gridCol w="905040"/>
                <a:gridCol w="905040"/>
                <a:gridCol w="905040"/>
                <a:gridCol w="905040"/>
                <a:gridCol w="906120"/>
              </a:tblGrid>
              <a:tr h="231840">
                <a:tc gridSpan="7">
                  <a:txBody>
                    <a:bodyPr lIns="7200" rIns="72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k-SK" sz="11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Základné ukazovatele za regióny Slovenska</a:t>
                      </a:r>
                      <a:endParaRPr b="0" lang="sk-SK" sz="1100" spc="-1" strike="noStrike">
                        <a:latin typeface="Arial"/>
                      </a:endParaRPr>
                    </a:p>
                  </a:txBody>
                  <a:tcPr marL="7200" marR="7200"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320760"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názov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 obyvateľov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 nezamestnaných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 poberateľov dávok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 dlhodobo nezamestnaných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miera nezamestnanosti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miera dlhodobej nezamestnanosti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06280"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Bratislava a jej spádové okresy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653 926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11 173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1 872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2 311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3.2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0.7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06280"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Kopanice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134 862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2 813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1 166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584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0.8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06280"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Podunajsko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415 817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9 611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8 193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2 880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4.5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1.4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06280"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dolné Považie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334 895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4 692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2 785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603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2.7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0.3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206280"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stredné Považie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533 249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9 955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3 247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2 437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3.7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0.9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06280"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horná Nitra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288 648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7 401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2 910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2 110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1.4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06280"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dolná Nitra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336 635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7 928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7 007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2 581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4.6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1.5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06280"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banské mestá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89 644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3 101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2 121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1 258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6.6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2.7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06280"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Kysuce a Orava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261 823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6 904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2 095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2 158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5.4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1.7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06280"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horné Považie – Liptov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242 242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6 286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3 477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2 045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5.2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1.7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06280"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spišské mestá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400 242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19 693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25 794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9 237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10.6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5.0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206280"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Horehronie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274 464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8 069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6 199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3 084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5.4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2.0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06280"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Juhoslovenská kotlina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326 521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24 710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31 534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13 471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15.8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8.6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206280"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Košická kotlina – Torysa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602 923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23 604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26 028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11 407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8.1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3.9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06280"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horný Zemplín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323 984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19 966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18 178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9 622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12.2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5.9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206280"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dolný Zemplín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240 708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15 797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17 604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8 894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13.9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7.9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206280"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SR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5 460 583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181 703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160 212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74 684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6.6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7200" rIns="720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2.7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06280">
                <a:tc>
                  <a:txBody>
                    <a:bodyPr lIns="7200" rIns="72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9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dáta za rok 2018.</a:t>
                      </a:r>
                      <a:endParaRPr b="0" lang="sk-SK" sz="900" spc="-1" strike="noStrike">
                        <a:latin typeface="Arial"/>
                      </a:endParaRPr>
                    </a:p>
                  </a:txBody>
                  <a:tcPr marL="7200" marR="7200">
                    <a:lnT w="648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cPr marL="7200" marR="7200">
                    <a:lnT w="648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cPr marL="7200" marR="7200">
                    <a:lnT w="648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cPr marL="7200" marR="7200">
                    <a:lnT w="648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cPr marL="7200" marR="7200">
                    <a:lnT w="648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cPr marL="7200" marR="7200">
                    <a:lnT w="6480">
                      <a:solidFill>
                        <a:srgbClr val="000000"/>
                      </a:solidFill>
                    </a:lnT>
                    <a:noFill/>
                  </a:tcPr>
                </a:tc>
                <a:tc>
                  <a:tcPr marL="7200" marR="7200">
                    <a:lnT w="6480">
                      <a:solidFill>
                        <a:srgbClr val="000000"/>
                      </a:solidFill>
                    </a:lnT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457200" y="14814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Náklady na APTP vs. prínosy zo zamestnania dlhodobo nezamestnaných</a:t>
            </a:r>
            <a:endParaRPr b="0" lang="sk-SK" sz="27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Krátkodobý vs. dlhodobý pohľad</a:t>
            </a:r>
            <a:endParaRPr b="0" lang="sk-SK" sz="27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Verejné financie</a:t>
            </a:r>
            <a:endParaRPr b="0" lang="sk-SK" sz="23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Hospodársky potenciál krajiny</a:t>
            </a:r>
            <a:endParaRPr b="0" lang="sk-SK" sz="23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Ľudský potenciál</a:t>
            </a:r>
            <a:endParaRPr b="0" lang="sk-SK" sz="23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Rovnosť šancí</a:t>
            </a:r>
            <a:endParaRPr b="0" lang="sk-SK" sz="27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Sociálne investície, inovácie </a:t>
            </a:r>
            <a:endParaRPr b="0" lang="sk-SK" sz="27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latin typeface="Arial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4. Širšie súvislosti</a:t>
            </a:r>
            <a:endParaRPr b="0" lang="sk-SK" sz="4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CustomShape 1"/>
          <p:cNvSpPr/>
          <p:nvPr/>
        </p:nvSpPr>
        <p:spPr>
          <a:xfrm>
            <a:off x="457200" y="148104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Vysoká dlhodobá nezamestnanosť:</a:t>
            </a:r>
            <a:endParaRPr b="0" lang="sk-SK" sz="2700" spc="-1" strike="noStrike">
              <a:latin typeface="Arial"/>
            </a:endParaRPr>
          </a:p>
          <a:p>
            <a:pPr lvl="1" marL="621360" indent="-255240">
              <a:lnSpc>
                <a:spcPct val="100000"/>
              </a:lnSpc>
              <a:spcBef>
                <a:spcPts val="326"/>
              </a:spcBef>
              <a:buClr>
                <a:srgbClr val="2da2bf"/>
              </a:buClr>
              <a:buFont typeface="Wingdings 3" charset="2"/>
              <a:buChar char="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chudobnejšie a odľahlejšie regióny</a:t>
            </a:r>
            <a:endParaRPr b="0" lang="sk-SK" sz="2300" spc="-1" strike="noStrike">
              <a:latin typeface="Arial"/>
            </a:endParaRPr>
          </a:p>
          <a:p>
            <a:pPr lvl="1" marL="621360" indent="-255240">
              <a:lnSpc>
                <a:spcPct val="100000"/>
              </a:lnSpc>
              <a:spcBef>
                <a:spcPts val="326"/>
              </a:spcBef>
              <a:buClr>
                <a:srgbClr val="2da2bf"/>
              </a:buClr>
              <a:buFont typeface="Wingdings 3" charset="2"/>
              <a:buChar char="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nižšia vzdelanosť</a:t>
            </a:r>
            <a:endParaRPr b="0" lang="sk-SK" sz="23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k-SK" sz="23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Potenciál ich zamestnania: </a:t>
            </a:r>
            <a:endParaRPr b="0" lang="sk-SK" sz="2700" spc="-1" strike="noStrike">
              <a:latin typeface="Arial"/>
            </a:endParaRPr>
          </a:p>
          <a:p>
            <a:pPr lvl="1" marL="621360" indent="-255240">
              <a:lnSpc>
                <a:spcPct val="100000"/>
              </a:lnSpc>
              <a:spcBef>
                <a:spcPts val="326"/>
              </a:spcBef>
              <a:buClr>
                <a:srgbClr val="2da2bf"/>
              </a:buClr>
              <a:buFont typeface="Wingdings 3" charset="2"/>
              <a:buChar char="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väčšia teritoriálna súdržnosť</a:t>
            </a:r>
            <a:endParaRPr b="0" lang="sk-SK" sz="2300" spc="-1" strike="noStrike">
              <a:latin typeface="Arial"/>
            </a:endParaRPr>
          </a:p>
          <a:p>
            <a:pPr lvl="1" marL="621360" indent="-255240">
              <a:lnSpc>
                <a:spcPct val="100000"/>
              </a:lnSpc>
              <a:spcBef>
                <a:spcPts val="326"/>
              </a:spcBef>
              <a:buClr>
                <a:srgbClr val="2da2bf"/>
              </a:buClr>
              <a:buFont typeface="Wingdings 3" charset="2"/>
              <a:buChar char="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vnútorný osobnostný rozvoj</a:t>
            </a:r>
            <a:endParaRPr b="0" lang="sk-SK" sz="23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k-SK" sz="23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Príspevok k blahu:</a:t>
            </a:r>
            <a:endParaRPr b="0" lang="sk-SK" sz="2700" spc="-1" strike="noStrike">
              <a:latin typeface="Arial"/>
            </a:endParaRPr>
          </a:p>
          <a:p>
            <a:pPr lvl="1" marL="621360" indent="-255240">
              <a:lnSpc>
                <a:spcPct val="100000"/>
              </a:lnSpc>
              <a:spcBef>
                <a:spcPts val="326"/>
              </a:spcBef>
              <a:buClr>
                <a:srgbClr val="2da2bf"/>
              </a:buClr>
              <a:buFont typeface="Wingdings 3" charset="2"/>
              <a:buChar char="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svojho</a:t>
            </a:r>
            <a:endParaRPr b="0" lang="sk-SK" sz="2300" spc="-1" strike="noStrike">
              <a:latin typeface="Arial"/>
            </a:endParaRPr>
          </a:p>
          <a:p>
            <a:pPr lvl="1" marL="621360" indent="-255240">
              <a:lnSpc>
                <a:spcPct val="100000"/>
              </a:lnSpc>
              <a:spcBef>
                <a:spcPts val="326"/>
              </a:spcBef>
              <a:buClr>
                <a:srgbClr val="2da2bf"/>
              </a:buClr>
              <a:buFont typeface="Wingdings 3" charset="2"/>
              <a:buChar char="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celej spoločnosti</a:t>
            </a:r>
            <a:endParaRPr b="0" lang="sk-SK" sz="2300" spc="-1" strike="noStrike">
              <a:latin typeface="Arial"/>
            </a:endParaRPr>
          </a:p>
        </p:txBody>
      </p:sp>
      <p:sp>
        <p:nvSpPr>
          <p:cNvPr id="209" name="CustomShape 2"/>
          <p:cNvSpPr/>
          <p:nvPr/>
        </p:nvSpPr>
        <p:spPr>
          <a:xfrm>
            <a:off x="457200" y="274680"/>
            <a:ext cx="8228880" cy="921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k-SK" sz="3700" spc="-1" strike="noStrike">
                <a:solidFill>
                  <a:srgbClr val="464646"/>
                </a:solidFill>
                <a:latin typeface="Lucida Sans Unicode"/>
              </a:rPr>
              <a:t>4. Širšie súvislosti</a:t>
            </a:r>
            <a:endParaRPr b="0" lang="sk-SK" sz="37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CustomShape 1"/>
          <p:cNvSpPr/>
          <p:nvPr/>
        </p:nvSpPr>
        <p:spPr>
          <a:xfrm>
            <a:off x="899640" y="1628640"/>
            <a:ext cx="7786440" cy="4823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78000"/>
          </a:bodyPr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18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Ako zapojíte súčasných dlhodobo nezamestnaných do zákaziek verejného sektora?</a:t>
            </a:r>
            <a:endParaRPr b="0" lang="sk-SK" sz="27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Ako zlepšíte fungovanie úradov práce a terénnej sociálnej práce?</a:t>
            </a:r>
            <a:endParaRPr b="0" lang="sk-SK" sz="27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Ako odstránite základné prekážky pri získaní a udržaní legálneho zamestnania (dlžoby, exekúcie, ...)?</a:t>
            </a:r>
            <a:endParaRPr b="0" lang="sk-SK" sz="27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Ako plánujete odstraňovať čiernu prácu?</a:t>
            </a:r>
            <a:endParaRPr b="0" lang="sk-SK" sz="27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Aké sú programy politických strán?</a:t>
            </a:r>
            <a:endParaRPr b="0" lang="sk-SK" sz="27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latin typeface="Arial"/>
            </a:endParaRPr>
          </a:p>
        </p:txBody>
      </p:sp>
      <p:sp>
        <p:nvSpPr>
          <p:cNvPr id="211" name="CustomShape 2"/>
          <p:cNvSpPr/>
          <p:nvPr/>
        </p:nvSpPr>
        <p:spPr>
          <a:xfrm>
            <a:off x="457200" y="274680"/>
            <a:ext cx="8228880" cy="921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5. Zhrnutie a výzvy</a:t>
            </a:r>
            <a:endParaRPr b="0" lang="sk-SK" sz="4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CustomShape 1"/>
          <p:cNvSpPr/>
          <p:nvPr/>
        </p:nvSpPr>
        <p:spPr>
          <a:xfrm>
            <a:off x="588240" y="908640"/>
            <a:ext cx="7771680" cy="791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 fontScale="34000"/>
          </a:bodyPr>
          <a:p>
            <a:pPr algn="ctr">
              <a:lnSpc>
                <a:spcPct val="100000"/>
              </a:lnSpc>
            </a:pPr>
            <a:r>
              <a:rPr b="1" lang="sk-SK" sz="4800" spc="-1" strike="noStrike">
                <a:solidFill>
                  <a:srgbClr val="464646"/>
                </a:solidFill>
                <a:latin typeface="Lucida Sans Unicode"/>
              </a:rPr>
              <a:t>Ďakujem za pozornosť</a:t>
            </a:r>
            <a:endParaRPr b="0" lang="sk-SK" sz="4800" spc="-1" strike="noStrike">
              <a:latin typeface="Arial"/>
            </a:endParaRPr>
          </a:p>
        </p:txBody>
      </p:sp>
      <p:sp>
        <p:nvSpPr>
          <p:cNvPr id="213" name="CustomShape 2"/>
          <p:cNvSpPr/>
          <p:nvPr/>
        </p:nvSpPr>
        <p:spPr>
          <a:xfrm>
            <a:off x="721800" y="2205000"/>
            <a:ext cx="7771680" cy="119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>
            <a:normAutofit fontScale="78000"/>
          </a:bodyPr>
          <a:p>
            <a:pPr algn="r">
              <a:lnSpc>
                <a:spcPct val="100000"/>
              </a:lnSpc>
              <a:spcBef>
                <a:spcPts val="400"/>
              </a:spcBef>
            </a:pPr>
            <a:r>
              <a:rPr b="0" lang="sk-SK" sz="2700" spc="-1" strike="noStrike">
                <a:solidFill>
                  <a:srgbClr val="464646"/>
                </a:solidFill>
                <a:latin typeface="Lucida Sans Unicode"/>
              </a:rPr>
              <a:t>RNDr. Viliam Páleník, PhD.</a:t>
            </a:r>
            <a:endParaRPr b="0" lang="sk-SK" sz="27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</a:pPr>
            <a:r>
              <a:rPr b="0" lang="sk-SK" sz="2700" spc="-1" strike="noStrike" u="sng">
                <a:solidFill>
                  <a:srgbClr val="ff8119"/>
                </a:solidFill>
                <a:uFillTx/>
                <a:latin typeface="Lucida Sans Unicode"/>
                <a:hlinkClick r:id="rId1"/>
              </a:rPr>
              <a:t>www.iz.sk</a:t>
            </a:r>
            <a:endParaRPr b="0" lang="sk-SK" sz="27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</a:pPr>
            <a:r>
              <a:rPr b="0" lang="sk-SK" sz="2700" spc="-1" strike="noStrike">
                <a:solidFill>
                  <a:srgbClr val="464646"/>
                </a:solidFill>
                <a:latin typeface="Lucida Sans Unicode"/>
              </a:rPr>
              <a:t>viliam.palenik@iz.sk</a:t>
            </a:r>
            <a:endParaRPr b="0" lang="sk-SK" sz="2700" spc="-1" strike="noStrike">
              <a:latin typeface="Arial"/>
            </a:endParaRPr>
          </a:p>
        </p:txBody>
      </p:sp>
      <p:pic>
        <p:nvPicPr>
          <p:cNvPr id="214" name="Picture 2" descr=""/>
          <p:cNvPicPr/>
          <p:nvPr/>
        </p:nvPicPr>
        <p:blipFill>
          <a:blip r:embed="rId2"/>
          <a:stretch/>
        </p:blipFill>
        <p:spPr>
          <a:xfrm>
            <a:off x="464040" y="2878920"/>
            <a:ext cx="1551960" cy="361080"/>
          </a:xfrm>
          <a:prstGeom prst="rect">
            <a:avLst/>
          </a:prstGeom>
          <a:ln>
            <a:noFill/>
          </a:ln>
        </p:spPr>
      </p:pic>
      <p:pic>
        <p:nvPicPr>
          <p:cNvPr id="215" name="Picture 5" descr=""/>
          <p:cNvPicPr/>
          <p:nvPr/>
        </p:nvPicPr>
        <p:blipFill>
          <a:blip r:embed="rId3"/>
          <a:stretch/>
        </p:blipFill>
        <p:spPr>
          <a:xfrm>
            <a:off x="539640" y="5384520"/>
            <a:ext cx="3244680" cy="789840"/>
          </a:xfrm>
          <a:prstGeom prst="rect">
            <a:avLst/>
          </a:prstGeom>
          <a:ln>
            <a:noFill/>
          </a:ln>
        </p:spPr>
      </p:pic>
      <p:sp>
        <p:nvSpPr>
          <p:cNvPr id="216" name="CustomShape 3"/>
          <p:cNvSpPr/>
          <p:nvPr/>
        </p:nvSpPr>
        <p:spPr>
          <a:xfrm>
            <a:off x="755640" y="6381360"/>
            <a:ext cx="8064000" cy="455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k-SK" sz="12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Konferencia je súčasťou projektu Politiky zamestnanosti realizovaného Inštitútom zamestnanosti. Tento projekt je podporený z Európskeho sociálneho fondu v rámci OP EVS.</a:t>
            </a:r>
            <a:endParaRPr b="0" lang="sk-SK" sz="1200" spc="-1" strike="noStrike">
              <a:latin typeface="Arial"/>
            </a:endParaRPr>
          </a:p>
        </p:txBody>
      </p:sp>
      <p:sp>
        <p:nvSpPr>
          <p:cNvPr id="217" name="CustomShape 4"/>
          <p:cNvSpPr/>
          <p:nvPr/>
        </p:nvSpPr>
        <p:spPr>
          <a:xfrm>
            <a:off x="539640" y="3861000"/>
            <a:ext cx="813636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k-SK" sz="18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Zdroje:      </a:t>
            </a:r>
            <a:r>
              <a:rPr b="0" lang="sk-SK" sz="1800" spc="-1" strike="noStrike" u="sng">
                <a:solidFill>
                  <a:srgbClr val="ff8119"/>
                </a:solidFill>
                <a:uFillTx/>
                <a:latin typeface="Lucida Sans Unicode"/>
                <a:ea typeface="DejaVu Sans"/>
                <a:hlinkClick r:id="rId4"/>
              </a:rPr>
              <a:t>www.iz.sk</a:t>
            </a:r>
            <a:r>
              <a:rPr b="0" lang="sk-SK" sz="18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         </a:t>
            </a:r>
            <a:r>
              <a:rPr b="0" lang="sk-SK" sz="1800" spc="-1" strike="noStrike" u="sng">
                <a:solidFill>
                  <a:srgbClr val="ff8119"/>
                </a:solidFill>
                <a:uFillTx/>
                <a:latin typeface="Lucida Sans Unicode"/>
                <a:ea typeface="DejaVu Sans"/>
                <a:hlinkClick r:id="rId5"/>
              </a:rPr>
              <a:t>www.ekonom.sav.sk</a:t>
            </a:r>
            <a:endParaRPr b="0" lang="sk-SK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457200" y="14814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18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Štruktúra prezentácie:</a:t>
            </a:r>
            <a:endParaRPr b="0" lang="sk-SK" sz="2700" spc="-1" strike="noStrike">
              <a:latin typeface="Arial"/>
            </a:endParaRPr>
          </a:p>
          <a:p>
            <a:pPr lvl="1" marL="850320" indent="-4564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Motivácia</a:t>
            </a:r>
            <a:endParaRPr b="0" lang="sk-SK" sz="2300" spc="-1" strike="noStrike">
              <a:latin typeface="Arial"/>
            </a:endParaRPr>
          </a:p>
          <a:p>
            <a:pPr lvl="1" marL="850320" indent="-4564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Aktuálny stav - legislatíva</a:t>
            </a:r>
            <a:endParaRPr b="0" lang="sk-SK" sz="2300" spc="-1" strike="noStrike">
              <a:latin typeface="Arial"/>
            </a:endParaRPr>
          </a:p>
          <a:p>
            <a:pPr lvl="1" marL="850320" indent="-4564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Aktuálna situácia – údaje</a:t>
            </a:r>
            <a:endParaRPr b="0" lang="sk-SK" sz="2300" spc="-1" strike="noStrike">
              <a:latin typeface="Arial"/>
            </a:endParaRPr>
          </a:p>
          <a:p>
            <a:pPr lvl="1" marL="850320" indent="-4564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Širšie súvislosti </a:t>
            </a:r>
            <a:endParaRPr b="0" lang="sk-SK" sz="2300" spc="-1" strike="noStrike">
              <a:latin typeface="Arial"/>
            </a:endParaRPr>
          </a:p>
          <a:p>
            <a:pPr lvl="1" marL="850320" indent="-4564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Zhrnutie a výzvy</a:t>
            </a:r>
            <a:endParaRPr b="0" lang="sk-SK" sz="23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k-SK" sz="23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300" spc="-1" strike="noStrike">
              <a:latin typeface="Arial"/>
            </a:endParaRPr>
          </a:p>
        </p:txBody>
      </p:sp>
      <p:sp>
        <p:nvSpPr>
          <p:cNvPr id="177" name="CustomShape 2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sk-SK" sz="2800" spc="-1" strike="noStrike">
                <a:solidFill>
                  <a:srgbClr val="464646"/>
                </a:solidFill>
                <a:latin typeface="Lucida Sans Unicode"/>
              </a:rPr>
              <a:t>Dlhodobá starostlivosť</a:t>
            </a:r>
            <a:endParaRPr b="0" lang="sk-SK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CustomShape 1"/>
          <p:cNvSpPr/>
          <p:nvPr/>
        </p:nvSpPr>
        <p:spPr>
          <a:xfrm>
            <a:off x="457200" y="1196640"/>
            <a:ext cx="8228880" cy="5112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39000"/>
          </a:bodyPr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Dlhodobá nezamestnanosť</a:t>
            </a:r>
            <a:endParaRPr b="0" lang="sk-SK" sz="27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Biľag Slovenska</a:t>
            </a:r>
            <a:endParaRPr b="0" lang="sk-SK" sz="27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Od počiatku harmonizovaného merania nezamestnanosti v Európskej únii je spomedzi krajín EÚ28 v našej krajine jednou z najvyšších</a:t>
            </a:r>
            <a:endParaRPr b="0" lang="sk-SK" sz="27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Z regionálneho pohľadu je situácia ešte horšia. Najvyššiu mieru dlhodobej nezamestnanosti dosahujú južné okresy stredného a časť východného Slovenska.</a:t>
            </a:r>
            <a:endParaRPr b="0" lang="sk-SK" sz="27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Negatívne dôsledky nezamestnanosti na spoločnosť, ekonomiku a verejné financie: </a:t>
            </a:r>
            <a:endParaRPr b="0" lang="sk-SK" sz="27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nezamestnaní poberajú sociálne dávky, </a:t>
            </a:r>
            <a:endParaRPr b="0" lang="sk-SK" sz="23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neplatia dane a odvody, </a:t>
            </a:r>
            <a:endParaRPr b="0" lang="sk-SK" sz="23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strácajú motiváciu ďalej sa rozvíjať a vzdelávať,</a:t>
            </a:r>
            <a:endParaRPr b="0" lang="sk-SK" sz="23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zamestnávatelia rezignujú na ich zamestnanie,</a:t>
            </a:r>
            <a:endParaRPr b="0" lang="sk-SK" sz="23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nie sú dobrým vzorom pre svoje deti, </a:t>
            </a:r>
            <a:endParaRPr b="0" lang="sk-SK" sz="23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často páchajú drobnú kriminalitu, </a:t>
            </a:r>
            <a:endParaRPr b="0" lang="sk-SK" sz="2300" spc="-1" strike="noStrike">
              <a:latin typeface="Arial"/>
            </a:endParaRPr>
          </a:p>
          <a:p>
            <a:pPr lvl="1" marL="621720" indent="-22788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vďaka svojej chudobe nedokážu podporiť domáci dopyt. </a:t>
            </a:r>
            <a:endParaRPr b="0" lang="sk-SK" sz="2300" spc="-1" strike="noStrike">
              <a:latin typeface="Arial"/>
            </a:endParaRPr>
          </a:p>
          <a:p>
            <a:pPr marL="365760" indent="-25524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Prichádzame o značnú časť nášho národného ekonomického s ľudského potenciálu.</a:t>
            </a:r>
            <a:endParaRPr b="0" lang="sk-SK" sz="27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k-SK" sz="2700" spc="-1" strike="noStrike">
              <a:latin typeface="Arial"/>
            </a:endParaRPr>
          </a:p>
        </p:txBody>
      </p:sp>
      <p:sp>
        <p:nvSpPr>
          <p:cNvPr id="179" name="CustomShape 2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1. Motivácia</a:t>
            </a:r>
            <a:endParaRPr b="0" lang="sk-SK" sz="4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457200" y="1481400"/>
            <a:ext cx="8228880" cy="4971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109800">
              <a:lnSpc>
                <a:spcPct val="100000"/>
              </a:lnSpc>
              <a:spcBef>
                <a:spcPts val="400"/>
              </a:spcBef>
            </a:pPr>
            <a:r>
              <a:rPr b="0" lang="sk-SK" sz="2200" spc="-1" strike="noStrike">
                <a:solidFill>
                  <a:srgbClr val="000000"/>
                </a:solidFill>
                <a:latin typeface="Lucida Sans Unicode"/>
              </a:rPr>
              <a:t>Ústavný zákon č. 460/1992 Zb. Ústava Slovenskej republiky</a:t>
            </a:r>
            <a:endParaRPr b="0" lang="sk-SK" sz="2200" spc="-1" strike="noStrike">
              <a:latin typeface="Arial"/>
            </a:endParaRPr>
          </a:p>
          <a:p>
            <a:pPr marL="109800">
              <a:lnSpc>
                <a:spcPct val="100000"/>
              </a:lnSpc>
              <a:spcBef>
                <a:spcPts val="400"/>
              </a:spcBef>
            </a:pPr>
            <a:r>
              <a:rPr b="0" lang="sk-SK" sz="2200" spc="-1" strike="noStrike">
                <a:solidFill>
                  <a:srgbClr val="000000"/>
                </a:solidFill>
                <a:latin typeface="Lucida Sans Unicode"/>
              </a:rPr>
              <a:t>Čl. 35 </a:t>
            </a:r>
            <a:endParaRPr b="0" lang="sk-SK" sz="2200" spc="-1" strike="noStrike">
              <a:latin typeface="Arial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</a:pPr>
            <a:r>
              <a:rPr b="0" lang="sk-SK" sz="2200" spc="-1" strike="noStrike">
                <a:solidFill>
                  <a:srgbClr val="000000"/>
                </a:solidFill>
                <a:latin typeface="Lucida Sans Unicode"/>
              </a:rPr>
              <a:t>(3) Občania majú právo na prácu. Štát v primeranom rozsahu hmotne zabezpečuje občanov, ktorí nie z vlastnej viny nemôžu toto právo vykonávať. Podmienky ustanoví zákon.</a:t>
            </a:r>
            <a:endParaRPr b="0" lang="sk-SK" sz="2200" spc="-1" strike="noStrike">
              <a:latin typeface="Arial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</a:pPr>
            <a:endParaRPr b="0" lang="sk-SK" sz="2200" spc="-1" strike="noStrike">
              <a:latin typeface="Arial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Zákon č. 461/2003 Z. z. Zákon o sociálnom poistení.....</a:t>
            </a:r>
            <a:endParaRPr b="0" lang="sk-SK" sz="2100" spc="-1" strike="noStrike">
              <a:latin typeface="Arial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§ 2 Rozsah sociálneho poistenia</a:t>
            </a:r>
            <a:endParaRPr b="0" lang="sk-SK" sz="2100" spc="-1" strike="noStrike">
              <a:latin typeface="Arial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Sociálne poistenie podľa tohto zákona je</a:t>
            </a:r>
            <a:endParaRPr b="0" lang="sk-SK" sz="2100" spc="-1" strike="noStrike">
              <a:latin typeface="Arial"/>
            </a:endParaRPr>
          </a:p>
          <a:p>
            <a:pPr marL="365760" algn="just">
              <a:lnSpc>
                <a:spcPct val="100000"/>
              </a:lnSpc>
              <a:spcBef>
                <a:spcPts val="323"/>
              </a:spcBef>
            </a:pPr>
            <a:r>
              <a:rPr b="0" lang="sk-SK" sz="1700" spc="-1" strike="noStrike">
                <a:solidFill>
                  <a:srgbClr val="000000"/>
                </a:solidFill>
                <a:latin typeface="Lucida Sans Unicode"/>
              </a:rPr>
              <a:t>e) poistenie v nezamestnanosti ako poistenie pre prípad straty príjmu z činnosti zamestnanca v dôsledku nezamestnanosti a na zabezpečenie príjmu v dôsledku nezamestnanosti.</a:t>
            </a:r>
            <a:endParaRPr b="0" lang="sk-SK" sz="1700" spc="-1" strike="noStrike">
              <a:latin typeface="Arial"/>
            </a:endParaRPr>
          </a:p>
        </p:txBody>
      </p:sp>
      <p:sp>
        <p:nvSpPr>
          <p:cNvPr id="181" name="CustomShape 2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2. Aktuálny legislatívny stav</a:t>
            </a:r>
            <a:endParaRPr b="0" lang="sk-SK" sz="4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CustomShape 1"/>
          <p:cNvSpPr/>
          <p:nvPr/>
        </p:nvSpPr>
        <p:spPr>
          <a:xfrm>
            <a:off x="457200" y="1481400"/>
            <a:ext cx="8228880" cy="525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66000"/>
          </a:bodyPr>
          <a:p>
            <a:pPr marL="365760" indent="-25524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Zákon č. 5/2004 Z. z. Zákon o službách zamestnanosti </a:t>
            </a:r>
            <a:endParaRPr b="0" lang="sk-SK" sz="27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latin typeface="Arial"/>
            </a:endParaRPr>
          </a:p>
          <a:p>
            <a:pPr marL="365760" indent="-25524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§ 6 Uchádzač o zamestnanie</a:t>
            </a:r>
            <a:endParaRPr b="0" lang="sk-SK" sz="2700" spc="-1" strike="noStrike">
              <a:latin typeface="Arial"/>
            </a:endParaRPr>
          </a:p>
          <a:p>
            <a:pPr marL="365760" indent="-25524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(1) Uchádzač o zamestnanie na účely tohto zákona je občan, ktorý môže pracovať, chce pracovať, hľadá si zamestnanie a je vedený v evidencii uchádzačov o zamestnanie úradu</a:t>
            </a:r>
            <a:endParaRPr b="0" lang="sk-SK" sz="2700" spc="-1" strike="noStrike">
              <a:latin typeface="Arial"/>
            </a:endParaRPr>
          </a:p>
          <a:p>
            <a:pPr marL="109800" algn="just"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latin typeface="Arial"/>
            </a:endParaRPr>
          </a:p>
          <a:p>
            <a:pPr marL="365760" indent="-25524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§ 8 Znevýhodnený uchádzač o zamestnanie</a:t>
            </a:r>
            <a:endParaRPr b="0" lang="sk-SK" sz="2700" spc="-1" strike="noStrike">
              <a:latin typeface="Arial"/>
            </a:endParaRPr>
          </a:p>
          <a:p>
            <a:pPr lvl="1" marL="621720" indent="-227880" algn="just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(1) Znevýhodnený uchádzač o zamestnanie na účely tohto zákona je uchádzač o zamestnanie, ktorý je</a:t>
            </a:r>
            <a:endParaRPr b="0" lang="sk-SK" sz="2300" spc="-1" strike="noStrike">
              <a:latin typeface="Arial"/>
            </a:endParaRPr>
          </a:p>
          <a:p>
            <a:pPr lvl="2" marL="859680" indent="-227880" algn="just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c) občan vedený v evidencii uchádzačov o zamestnanie najmenej 12 po sebe nasledujúcich mesiacov</a:t>
            </a:r>
            <a:endParaRPr b="0" lang="sk-SK" sz="2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k-SK" sz="21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100" spc="-1" strike="noStrike">
              <a:latin typeface="Arial"/>
            </a:endParaRPr>
          </a:p>
        </p:txBody>
      </p:sp>
      <p:sp>
        <p:nvSpPr>
          <p:cNvPr id="183" name="CustomShape 2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2. Aktuálny legislatívny stav</a:t>
            </a:r>
            <a:endParaRPr b="0" lang="sk-SK" sz="4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CustomShape 1"/>
          <p:cNvSpPr/>
          <p:nvPr/>
        </p:nvSpPr>
        <p:spPr>
          <a:xfrm>
            <a:off x="457200" y="274680"/>
            <a:ext cx="8228880" cy="84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49000"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3. Aktuálny stav – SR</a:t>
            </a:r>
            <a:br/>
            <a:endParaRPr b="0" lang="sk-SK" sz="4100" spc="-1" strike="noStrike">
              <a:latin typeface="Arial"/>
            </a:endParaRPr>
          </a:p>
        </p:txBody>
      </p:sp>
      <p:sp>
        <p:nvSpPr>
          <p:cNvPr id="185" name="CustomShape 2"/>
          <p:cNvSpPr/>
          <p:nvPr/>
        </p:nvSpPr>
        <p:spPr>
          <a:xfrm>
            <a:off x="2514600" y="2351160"/>
            <a:ext cx="9143280" cy="45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86" name="Zástupný symbol obsahu 3" descr=""/>
          <p:cNvPicPr/>
          <p:nvPr/>
        </p:nvPicPr>
        <p:blipFill>
          <a:blip r:embed="rId1"/>
          <a:stretch/>
        </p:blipFill>
        <p:spPr>
          <a:xfrm>
            <a:off x="107640" y="1484640"/>
            <a:ext cx="8136360" cy="3023640"/>
          </a:xfrm>
          <a:prstGeom prst="rect">
            <a:avLst/>
          </a:prstGeom>
          <a:ln>
            <a:noFill/>
          </a:ln>
        </p:spPr>
      </p:pic>
      <p:pic>
        <p:nvPicPr>
          <p:cNvPr id="187" name="Obrázok 5" descr=""/>
          <p:cNvPicPr/>
          <p:nvPr/>
        </p:nvPicPr>
        <p:blipFill>
          <a:blip r:embed="rId2"/>
          <a:stretch/>
        </p:blipFill>
        <p:spPr>
          <a:xfrm>
            <a:off x="4500000" y="4734000"/>
            <a:ext cx="4257000" cy="21232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683640" y="18864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3. Aktuálny stav – SR</a:t>
            </a:r>
            <a:endParaRPr b="0" lang="sk-SK" sz="4100" spc="-1" strike="noStrike">
              <a:latin typeface="Arial"/>
            </a:endParaRPr>
          </a:p>
        </p:txBody>
      </p:sp>
      <p:pic>
        <p:nvPicPr>
          <p:cNvPr id="189" name="Zástupný symbol obsahu 5" descr=""/>
          <p:cNvPicPr/>
          <p:nvPr/>
        </p:nvPicPr>
        <p:blipFill>
          <a:blip r:embed="rId1"/>
          <a:stretch/>
        </p:blipFill>
        <p:spPr>
          <a:xfrm>
            <a:off x="4860000" y="4509000"/>
            <a:ext cx="4103640" cy="2168640"/>
          </a:xfrm>
          <a:prstGeom prst="rect">
            <a:avLst/>
          </a:prstGeom>
          <a:ln>
            <a:noFill/>
          </a:ln>
        </p:spPr>
      </p:pic>
      <p:pic>
        <p:nvPicPr>
          <p:cNvPr id="190" name="Obrázok 6" descr=""/>
          <p:cNvPicPr/>
          <p:nvPr/>
        </p:nvPicPr>
        <p:blipFill>
          <a:blip r:embed="rId2"/>
          <a:stretch/>
        </p:blipFill>
        <p:spPr>
          <a:xfrm>
            <a:off x="323640" y="4581000"/>
            <a:ext cx="4257000" cy="2123280"/>
          </a:xfrm>
          <a:prstGeom prst="rect">
            <a:avLst/>
          </a:prstGeom>
          <a:ln>
            <a:noFill/>
          </a:ln>
        </p:spPr>
      </p:pic>
      <p:sp>
        <p:nvSpPr>
          <p:cNvPr id="191" name="CustomShape 2"/>
          <p:cNvSpPr/>
          <p:nvPr/>
        </p:nvSpPr>
        <p:spPr>
          <a:xfrm>
            <a:off x="611640" y="1412640"/>
            <a:ext cx="7632000" cy="2284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0" lang="sk-SK" sz="18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Koho možno považovať za dlhodobo nezamestnaného? </a:t>
            </a:r>
            <a:endParaRPr b="0" lang="sk-SK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k-SK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k-SK" sz="18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Disponibilní nezamestnaní</a:t>
            </a:r>
            <a:endParaRPr b="0" lang="sk-SK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k-SK" sz="18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170 000 osôb (z toho dlhodobo 60 000)  </a:t>
            </a:r>
            <a:endParaRPr b="0" lang="sk-SK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k-SK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k-SK" sz="18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Nedisponibilní nezamestnaní</a:t>
            </a:r>
            <a:r>
              <a:rPr b="0" lang="sk-SK" sz="18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	</a:t>
            </a:r>
            <a:r>
              <a:rPr b="0" lang="sk-SK" sz="18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	</a:t>
            </a:r>
            <a:r>
              <a:rPr b="0" lang="sk-SK" sz="18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	</a:t>
            </a:r>
            <a:r>
              <a:rPr b="0" lang="sk-SK" sz="18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Poberatelia DHN</a:t>
            </a:r>
            <a:endParaRPr b="0" lang="sk-SK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k-SK" sz="18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30 000 osôb</a:t>
            </a:r>
            <a:r>
              <a:rPr b="0" lang="sk-SK" sz="18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	</a:t>
            </a:r>
            <a:r>
              <a:rPr b="0" lang="sk-SK" sz="18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	</a:t>
            </a:r>
            <a:r>
              <a:rPr b="0" lang="sk-SK" sz="18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	</a:t>
            </a:r>
            <a:r>
              <a:rPr b="0" lang="sk-SK" sz="18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	</a:t>
            </a:r>
            <a:r>
              <a:rPr b="0" lang="sk-SK" sz="18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	</a:t>
            </a:r>
            <a:r>
              <a:rPr b="0" lang="sk-SK" sz="1800" spc="-1" strike="noStrike">
                <a:solidFill>
                  <a:srgbClr val="000000"/>
                </a:solidFill>
                <a:latin typeface="Lucida Sans Unicode"/>
                <a:ea typeface="DejaVu Sans"/>
              </a:rPr>
              <a:t>140 000 osôb</a:t>
            </a:r>
            <a:endParaRPr b="0" lang="sk-SK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k-SK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685800" y="1752480"/>
            <a:ext cx="7771680" cy="182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3" name="CustomShape 2"/>
          <p:cNvSpPr/>
          <p:nvPr/>
        </p:nvSpPr>
        <p:spPr>
          <a:xfrm>
            <a:off x="685800" y="3611520"/>
            <a:ext cx="7771680" cy="119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94" name="Obrázok 4" descr="Obrázok, na ktorom je snímka obrazovky&#10;&#10;Automaticky generovaný popis"/>
          <p:cNvPicPr/>
          <p:nvPr/>
        </p:nvPicPr>
        <p:blipFill>
          <a:blip r:embed="rId1"/>
          <a:stretch/>
        </p:blipFill>
        <p:spPr>
          <a:xfrm>
            <a:off x="95760" y="94680"/>
            <a:ext cx="8951760" cy="66675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6" name="CustomShape 2"/>
          <p:cNvSpPr/>
          <p:nvPr/>
        </p:nvSpPr>
        <p:spPr>
          <a:xfrm>
            <a:off x="457200" y="14814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97" name="Obrázok 3" descr="Obrázok, na ktorom je snímka obrazovky&#10;&#10;Automaticky generovaný popis"/>
          <p:cNvPicPr/>
          <p:nvPr/>
        </p:nvPicPr>
        <p:blipFill>
          <a:blip r:embed="rId1"/>
          <a:stretch/>
        </p:blipFill>
        <p:spPr>
          <a:xfrm>
            <a:off x="34920" y="228960"/>
            <a:ext cx="9044640" cy="60292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1086</TotalTime>
  <Application>LibreOffice/6.3.4.2.0$Linux_X86_64 LibreOffice_project/30$Build-2</Application>
  <Words>765</Words>
  <Paragraphs>219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2019-11-06T09:31:34Z</dcterms:created>
  <dc:creator>admin</dc:creator>
  <dc:description/>
  <dc:language>sk-SK</dc:language>
  <cp:lastModifiedBy>Michal </cp:lastModifiedBy>
  <dcterms:modified xsi:type="dcterms:W3CDTF">2020-01-15T09:51:10Z</dcterms:modified>
  <cp:revision>48</cp:revision>
  <dc:subject/>
  <dc:title>Podpora zapojenia ťažko zdravotne postihnutých do trhu práce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Prezentácia na obrazovke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16</vt:i4>
  </property>
</Properties>
</file>