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4.xml.rels" ContentType="application/vnd.openxmlformats-package.relationships+xml"/>
  <Override PartName="/ppt/slideLayouts/slideLayout1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_rels/presentation.xml.rels" ContentType="application/vnd.openxmlformats-package.relationships+xml"/>
  <Override PartName="/ppt/media/image4.png" ContentType="image/png"/>
  <Override PartName="/ppt/media/image3.jpeg" ContentType="image/jpeg"/>
  <Override PartName="/ppt/media/image1.jpeg" ContentType="image/jpeg"/>
  <Override PartName="/ppt/media/image6.png" ContentType="image/png"/>
  <Override PartName="/ppt/media/image8.png" ContentType="image/png"/>
  <Override PartName="/ppt/media/image5.png" ContentType="image/png"/>
  <Override PartName="/ppt/media/image10.png" ContentType="image/png"/>
  <Override PartName="/ppt/media/image9.png" ContentType="image/png"/>
  <Override PartName="/ppt/media/image7.png" ContentType="image/png"/>
  <Override PartName="/ppt/media/image2.jpeg" ContentType="image/jpeg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11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0.xml.rels" ContentType="application/vnd.openxmlformats-package.relationships+xml"/>
  <Override PartName="/ppt/slides/_rels/slide17.xml.rels" ContentType="application/vnd.openxmlformats-package.relationships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15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
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1" lang="sk-SK" sz="1800" spc="-1" strike="noStrike">
                <a:solidFill>
                  <a:srgbClr val="000000"/>
                </a:solidFill>
                <a:latin typeface="Lucida Sans Unicode"/>
                <a:ea typeface="DejaVu Sans"/>
              </a:defRPr>
            </a:pPr>
            <a:r>
              <a:rPr b="1" lang="sk-SK" sz="18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Hustota sociálnych služieb, 
Počet zariadení/1000 obyv 65+</a:t>
            </a:r>
          </a:p>
        </c:rich>
      </c:tx>
      <c:layout>
        <c:manualLayout>
          <c:xMode val="edge"/>
          <c:yMode val="edge"/>
          <c:x val="0.288639048077344"/>
          <c:y val="0.0167846631135152"/>
        </c:manualLayout>
      </c:layout>
      <c:overlay val="0"/>
      <c:spPr>
        <a:noFill/>
        <a:ln>
          <a:noFill/>
        </a:ln>
      </c:spPr>
    </c:title>
    <c:autoTitleDeleted val="0"/>
    <c:plotArea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Hustota sociálnych služieb, Počet zariadení/1000 obyv 65+</c:v>
                </c:pt>
              </c:strCache>
            </c:strRef>
          </c:tx>
          <c:spPr>
            <a:solidFill>
              <a:srgbClr val="2da2bf"/>
            </a:solidFill>
            <a:ln>
              <a:noFill/>
            </a:ln>
          </c:spPr>
          <c:invertIfNegative val="0"/>
          <c:dLbls>
            <c:numFmt formatCode="#,##0.00" sourceLinked="1"/>
            <c:txPr>
              <a:bodyPr/>
              <a:lstStyle/>
              <a:p>
                <a:pPr>
                  <a:defRPr b="0" lang="sk-SK" sz="1000" spc="-1" strike="noStrike">
                    <a:solidFill>
                      <a:srgbClr val="000000"/>
                    </a:solidFill>
                    <a:latin typeface="Lucida Sans Unicode"/>
                    <a:ea typeface="DejaVu San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cat>
            <c:strRef>
              <c:f>categories</c:f>
              <c:strCache>
                <c:ptCount val="9"/>
                <c:pt idx="0">
                  <c:v>Bratislavský kraj</c:v>
                </c:pt>
                <c:pt idx="1">
                  <c:v>Trnavský kraj</c:v>
                </c:pt>
                <c:pt idx="2">
                  <c:v>Trenčiansky kraj</c:v>
                </c:pt>
                <c:pt idx="3">
                  <c:v>Nitriansky kraj</c:v>
                </c:pt>
                <c:pt idx="4">
                  <c:v>Žilinský kraj</c:v>
                </c:pt>
                <c:pt idx="5">
                  <c:v>Banskobystrický kraj</c:v>
                </c:pt>
                <c:pt idx="6">
                  <c:v>Prešovský kraj</c:v>
                </c:pt>
                <c:pt idx="7">
                  <c:v>Košický kraj</c:v>
                </c:pt>
                <c:pt idx="8">
                  <c:v>Priemer za SR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9"/>
                <c:pt idx="0">
                  <c:v>2.30656511749914</c:v>
                </c:pt>
                <c:pt idx="1">
                  <c:v>3.21446939825133</c:v>
                </c:pt>
                <c:pt idx="2">
                  <c:v>3.31176981751472</c:v>
                </c:pt>
                <c:pt idx="3">
                  <c:v>3.52059421580654</c:v>
                </c:pt>
                <c:pt idx="4">
                  <c:v>4.53854918344094</c:v>
                </c:pt>
                <c:pt idx="5">
                  <c:v>3.59380000914453</c:v>
                </c:pt>
                <c:pt idx="6">
                  <c:v>4.4521265451498</c:v>
                </c:pt>
                <c:pt idx="7">
                  <c:v>3.44781076661103</c:v>
                </c:pt>
                <c:pt idx="8">
                  <c:v>3.5536228767761</c:v>
                </c:pt>
              </c:numCache>
            </c:numRef>
          </c:val>
        </c:ser>
        <c:gapWidth val="150"/>
        <c:overlap val="0"/>
        <c:axId val="66295192"/>
        <c:axId val="2994707"/>
      </c:barChart>
      <c:catAx>
        <c:axId val="66295192"/>
        <c:scaling>
          <c:orientation val="minMax"/>
        </c:scaling>
        <c:delete val="0"/>
        <c:axPos val="b"/>
        <c:numFmt formatCode="[$-41B]DD/MM/YYYY" sourceLinked="1"/>
        <c:majorTickMark val="out"/>
        <c:minorTickMark val="none"/>
        <c:tickLblPos val="nextTo"/>
        <c:spPr>
          <a:ln w="936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lang="sk-SK" sz="1000" spc="-1" strike="noStrike">
                <a:solidFill>
                  <a:srgbClr val="000000"/>
                </a:solidFill>
                <a:latin typeface="Lucida Sans Unicode"/>
                <a:ea typeface="DejaVu Sans"/>
              </a:defRPr>
            </a:pPr>
          </a:p>
        </c:txPr>
        <c:crossAx val="2994707"/>
        <c:crosses val="autoZero"/>
        <c:auto val="1"/>
        <c:lblAlgn val="ctr"/>
        <c:lblOffset val="100"/>
      </c:catAx>
      <c:valAx>
        <c:axId val="2994707"/>
        <c:scaling>
          <c:orientation val="minMax"/>
        </c:scaling>
        <c:delete val="0"/>
        <c:axPos val="l"/>
        <c:majorGridlines>
          <c:spPr>
            <a:ln w="9360">
              <a:solidFill>
                <a:srgbClr val="8b8b8b"/>
              </a:solidFill>
              <a:round/>
            </a:ln>
          </c:spPr>
        </c:majorGridlines>
        <c:numFmt formatCode="#,##0.00" sourceLinked="0"/>
        <c:majorTickMark val="out"/>
        <c:minorTickMark val="none"/>
        <c:tickLblPos val="nextTo"/>
        <c:spPr>
          <a:ln w="936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lang="sk-SK" sz="1000" spc="-1" strike="noStrike">
                <a:solidFill>
                  <a:srgbClr val="000000"/>
                </a:solidFill>
                <a:latin typeface="Lucida Sans Unicode"/>
                <a:ea typeface="DejaVu Sans"/>
              </a:defRPr>
            </a:pPr>
          </a:p>
        </c:txPr>
        <c:crossAx val="66295192"/>
        <c:crosses val="autoZero"/>
      </c:valAx>
      <c:spPr>
        <a:solidFill>
          <a:srgbClr val="ffffff"/>
        </a:solidFill>
        <a:ln>
          <a:noFill/>
        </a:ln>
      </c:spPr>
    </c:plotArea>
    <c:plotVisOnly val="1"/>
    <c:dispBlanksAs val="gap"/>
  </c:chart>
  <c:spPr>
    <a:noFill/>
    <a:ln w="9360">
      <a:solidFill>
        <a:srgbClr val="d9d9d9"/>
      </a:solidFill>
      <a:round/>
    </a:ln>
  </c:sp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plotArea>
      <c:layout>
        <c:manualLayout>
          <c:xMode val="edge"/>
          <c:yMode val="edge"/>
          <c:x val="0.0194241710246538"/>
          <c:y val="0.0046"/>
          <c:w val="0.637607034078501"/>
          <c:h val="0.953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Social protection benefits - Old age pension</c:v>
                </c:pt>
              </c:strCache>
            </c:strRef>
          </c:tx>
          <c:spPr>
            <a:solidFill>
              <a:srgbClr val="2da2bf"/>
            </a:solidFill>
            <a:ln>
              <a:noFill/>
            </a:ln>
          </c:spPr>
          <c:invertIfNegative val="0"/>
          <c:dLbls>
            <c:numFmt formatCode="General" sourceLinked="1"/>
            <c:txPr>
              <a:bodyPr/>
              <a:lstStyle/>
              <a:p>
                <a:pPr>
                  <a:defRPr b="0" lang="sk-SK" sz="1000" spc="-1" strike="noStrike">
                    <a:solidFill>
                      <a:srgbClr val="000000"/>
                    </a:solidFill>
                    <a:latin typeface="Lucida Sans Unicode"/>
                    <a:ea typeface="DejaVu Sans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cat>
            <c:strRef>
              <c:f>categories</c:f>
              <c:strCache>
                <c:ptCount val="5"/>
                <c:pt idx="0">
                  <c:v>EU15</c:v>
                </c:pt>
                <c:pt idx="1">
                  <c:v>CZ</c:v>
                </c:pt>
                <c:pt idx="2">
                  <c:v>HU</c:v>
                </c:pt>
                <c:pt idx="3">
                  <c:v>PL</c:v>
                </c:pt>
                <c:pt idx="4">
                  <c:v>SK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5"/>
                <c:pt idx="0">
                  <c:v>469.68</c:v>
                </c:pt>
                <c:pt idx="1">
                  <c:v>166.38</c:v>
                </c:pt>
                <c:pt idx="2">
                  <c:v>171.51</c:v>
                </c:pt>
                <c:pt idx="3">
                  <c:v>153.64</c:v>
                </c:pt>
                <c:pt idx="4">
                  <c:v>80.97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Old age pension</c:v>
                </c:pt>
              </c:strCache>
            </c:strRef>
          </c:tx>
          <c:spPr>
            <a:solidFill>
              <a:srgbClr val="da1f28"/>
            </a:solidFill>
            <a:ln>
              <a:noFill/>
            </a:ln>
          </c:spPr>
          <c:invertIfNegative val="0"/>
          <c:dLbls>
            <c:numFmt formatCode="General" sourceLinked="1"/>
            <c:txPr>
              <a:bodyPr/>
              <a:lstStyle/>
              <a:p>
                <a:pPr>
                  <a:defRPr b="0" lang="sk-SK" sz="1000" spc="-1" strike="noStrike">
                    <a:solidFill>
                      <a:srgbClr val="000000"/>
                    </a:solidFill>
                    <a:latin typeface="Lucida Sans Unicode"/>
                    <a:ea typeface="DejaVu Sans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eparator>; </c:separator>
            <c:showLeaderLines val="0"/>
          </c:dLbls>
          <c:cat>
            <c:strRef>
              <c:f>categories</c:f>
              <c:strCache>
                <c:ptCount val="5"/>
                <c:pt idx="0">
                  <c:v>EU15</c:v>
                </c:pt>
                <c:pt idx="1">
                  <c:v>CZ</c:v>
                </c:pt>
                <c:pt idx="2">
                  <c:v>HU</c:v>
                </c:pt>
                <c:pt idx="3">
                  <c:v>PL</c:v>
                </c:pt>
                <c:pt idx="4">
                  <c:v>SK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5"/>
                <c:pt idx="0">
                  <c:v>2630.42</c:v>
                </c:pt>
                <c:pt idx="1">
                  <c:v>819.51</c:v>
                </c:pt>
                <c:pt idx="2">
                  <c:v>617.29</c:v>
                </c:pt>
                <c:pt idx="3">
                  <c:v>589.21</c:v>
                </c:pt>
                <c:pt idx="4">
                  <c:v>492.49</c:v>
                </c:pt>
              </c:numCache>
            </c:numRef>
          </c:val>
        </c:ser>
        <c:gapWidth val="150"/>
        <c:overlap val="100"/>
        <c:axId val="16089101"/>
        <c:axId val="53382736"/>
      </c:barChart>
      <c:catAx>
        <c:axId val="16089101"/>
        <c:scaling>
          <c:orientation val="minMax"/>
        </c:scaling>
        <c:delete val="0"/>
        <c:axPos val="b"/>
        <c:numFmt formatCode="[$-41B]DD/MM/YYYY" sourceLinked="1"/>
        <c:majorTickMark val="out"/>
        <c:minorTickMark val="none"/>
        <c:tickLblPos val="nextTo"/>
        <c:spPr>
          <a:ln w="9360">
            <a:solidFill>
              <a:srgbClr val="898989"/>
            </a:solidFill>
            <a:round/>
          </a:ln>
        </c:spPr>
        <c:txPr>
          <a:bodyPr/>
          <a:lstStyle/>
          <a:p>
            <a:pPr>
              <a:defRPr b="0" lang="sk-SK" sz="1000" spc="-1" strike="noStrike">
                <a:solidFill>
                  <a:srgbClr val="000000"/>
                </a:solidFill>
                <a:latin typeface="Lucida Sans Unicode"/>
                <a:ea typeface="DejaVu Sans"/>
              </a:defRPr>
            </a:pPr>
          </a:p>
        </c:txPr>
        <c:crossAx val="53382736"/>
        <c:crosses val="autoZero"/>
        <c:auto val="1"/>
        <c:lblAlgn val="ctr"/>
        <c:lblOffset val="100"/>
      </c:catAx>
      <c:valAx>
        <c:axId val="53382736"/>
        <c:scaling>
          <c:orientation val="minMax"/>
        </c:scaling>
        <c:delete val="0"/>
        <c:axPos val="l"/>
        <c:majorGridlines>
          <c:spPr>
            <a:ln w="9360">
              <a:solidFill>
                <a:srgbClr val="898989"/>
              </a:solidFill>
              <a:round/>
            </a:ln>
          </c:spPr>
        </c:majorGridlines>
        <c:numFmt formatCode="General" sourceLinked="0"/>
        <c:majorTickMark val="out"/>
        <c:minorTickMark val="none"/>
        <c:tickLblPos val="nextTo"/>
        <c:spPr>
          <a:ln w="9360">
            <a:solidFill>
              <a:srgbClr val="898989"/>
            </a:solidFill>
            <a:round/>
          </a:ln>
        </c:spPr>
        <c:txPr>
          <a:bodyPr/>
          <a:lstStyle/>
          <a:p>
            <a:pPr>
              <a:defRPr b="0" lang="sk-SK" sz="1000" spc="-1" strike="noStrike">
                <a:solidFill>
                  <a:srgbClr val="000000"/>
                </a:solidFill>
                <a:latin typeface="Lucida Sans Unicode"/>
                <a:ea typeface="DejaVu Sans"/>
              </a:defRPr>
            </a:pPr>
          </a:p>
        </c:txPr>
        <c:crossAx val="16089101"/>
        <c:crosses val="autoZero"/>
      </c:valAx>
      <c:spPr>
        <a:noFill/>
        <a:ln>
          <a:noFill/>
        </a:ln>
      </c:spPr>
    </c:plotArea>
    <c:legend>
      <c:legendPos val="r"/>
      <c:overlay val="0"/>
      <c:spPr>
        <a:noFill/>
        <a:ln>
          <a:noFill/>
        </a:ln>
      </c:spPr>
      <c:txPr>
        <a:bodyPr/>
        <a:lstStyle/>
        <a:p>
          <a:pPr>
            <a:defRPr b="0" lang="sk-SK" sz="1000" spc="-1" strike="noStrike">
              <a:solidFill>
                <a:srgbClr val="000000"/>
              </a:solidFill>
              <a:latin typeface="Lucida Sans Unicode"/>
              <a:ea typeface="DejaVu Sans"/>
            </a:defRPr>
          </a:pPr>
        </a:p>
      </c:txPr>
    </c:legend>
    <c:plotVisOnly val="1"/>
    <c:dispBlanksAs val="gap"/>
  </c:chart>
  <c:spPr>
    <a:noFill/>
    <a:ln w="9360">
      <a:noFill/>
    </a:ln>
  </c:spPr>
</c:chartSpace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685800" y="1752480"/>
            <a:ext cx="7771680" cy="8480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8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subTitle"/>
          </p:nvPr>
        </p:nvSpPr>
        <p:spPr>
          <a:xfrm>
            <a:off x="685800" y="1752480"/>
            <a:ext cx="7771680" cy="8480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2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3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3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subTitle"/>
          </p:nvPr>
        </p:nvSpPr>
        <p:spPr>
          <a:xfrm>
            <a:off x="685800" y="1752480"/>
            <a:ext cx="7771680" cy="8480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499320" y="5945040"/>
            <a:ext cx="4939920" cy="92052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 hidden="1"/>
          <p:cNvSpPr/>
          <p:nvPr/>
        </p:nvSpPr>
        <p:spPr>
          <a:xfrm>
            <a:off x="485640" y="5938920"/>
            <a:ext cx="3689640" cy="93276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 hidden="1"/>
          <p:cNvSpPr/>
          <p:nvPr/>
        </p:nvSpPr>
        <p:spPr>
          <a:xfrm>
            <a:off x="-6120" y="5791320"/>
            <a:ext cx="3401640" cy="1080000"/>
          </a:xfrm>
          <a:prstGeom prst="rtTriangle">
            <a:avLst/>
          </a:prstGeom>
          <a:blipFill rotWithShape="0">
            <a:blip r:embed="rId2">
              <a:alphaModFix amt="50000"/>
            </a:blip>
            <a:tile/>
          </a:blipFill>
          <a:ln w="12600">
            <a:noFill/>
          </a:ln>
          <a:effectLst>
            <a:outerShdw blurRad="5080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Line 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240">
            <a:solidFill>
              <a:srgbClr val="196f8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0" y="4664160"/>
            <a:ext cx="9150480" cy="360"/>
          </a:xfrm>
          <a:prstGeom prst="rtTriangle">
            <a:avLst/>
          </a:prstGeom>
          <a:gradFill rotWithShape="0">
            <a:gsLst>
              <a:gs pos="0">
                <a:srgbClr val="007795"/>
              </a:gs>
              <a:gs pos="100000">
                <a:srgbClr val="4bbade"/>
              </a:gs>
            </a:gsLst>
            <a:lin ang="3000000"/>
          </a:gradFill>
          <a:ln w="12600">
            <a:noFill/>
          </a:ln>
          <a:effectLst>
            <a:outerShdw blurRad="5080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grpSp>
        <p:nvGrpSpPr>
          <p:cNvPr id="5" name="Group 6"/>
          <p:cNvGrpSpPr/>
          <p:nvPr/>
        </p:nvGrpSpPr>
        <p:grpSpPr>
          <a:xfrm>
            <a:off x="-3600" y="4952880"/>
            <a:ext cx="9147600" cy="1911600"/>
            <a:chOff x="-3600" y="4952880"/>
            <a:chExt cx="9147600" cy="1911600"/>
          </a:xfrm>
        </p:grpSpPr>
        <p:sp>
          <p:nvSpPr>
            <p:cNvPr id="6" name="CustomShape 7"/>
            <p:cNvSpPr/>
            <p:nvPr/>
          </p:nvSpPr>
          <p:spPr>
            <a:xfrm>
              <a:off x="1687680" y="4952880"/>
              <a:ext cx="7455600" cy="487440"/>
            </a:xfrm>
            <a:custGeom>
              <a:avLst/>
              <a:gdLst/>
              <a:ahLst/>
              <a:rect l="l" t="t" r="r" b="b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35280" y="5237640"/>
              <a:ext cx="9108000" cy="788040"/>
            </a:xfrm>
            <a:custGeom>
              <a:avLst/>
              <a:gdLst/>
              <a:ahLst/>
              <a:rect l="l" t="t" r="r" b="b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0" y="5001120"/>
              <a:ext cx="9143280" cy="1863360"/>
            </a:xfrm>
            <a:custGeom>
              <a:avLst/>
              <a:gdLst/>
              <a:ahLst/>
              <a:rect l="l" t="t" r="r" b="b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3">
                <a:alphaModFix amt="50000"/>
              </a:blip>
              <a:tile/>
            </a:blipFill>
            <a:ln w="12600">
              <a:noFill/>
            </a:ln>
            <a:effectLst>
              <a:outerShdw blurRad="50800" dir="5400000" dist="38160" rotWithShape="0">
                <a:srgbClr val="000000">
                  <a:alpha val="35000"/>
                </a:srgb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9" name="Line 10"/>
            <p:cNvSpPr/>
            <p:nvPr/>
          </p:nvSpPr>
          <p:spPr>
            <a:xfrm>
              <a:off x="-3600" y="4997520"/>
              <a:ext cx="9147600" cy="790200"/>
            </a:xfrm>
            <a:prstGeom prst="line">
              <a:avLst/>
            </a:prstGeom>
            <a:ln w="12240">
              <a:solidFill>
                <a:srgbClr val="196f85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</p:grpSp>
      <p:sp>
        <p:nvSpPr>
          <p:cNvPr id="10" name="PlaceHolder 1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sk-SK" sz="1800" spc="-1" strike="noStrike">
                <a:latin typeface="Arial"/>
              </a:rPr>
              <a:t>Click to edit the title text format</a:t>
            </a:r>
            <a:endParaRPr b="0" lang="sk-SK" sz="1800" spc="-1" strike="noStrike">
              <a:latin typeface="Arial"/>
            </a:endParaRPr>
          </a:p>
        </p:txBody>
      </p:sp>
      <p:sp>
        <p:nvSpPr>
          <p:cNvPr id="11" name="PlaceHolder 1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latin typeface="Arial"/>
              </a:rPr>
              <a:t>Click to edit the outline text format</a:t>
            </a:r>
            <a:endParaRPr b="0" lang="sk-SK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latin typeface="Arial"/>
              </a:rPr>
              <a:t>Second Outline Level</a:t>
            </a:r>
            <a:endParaRPr b="0" lang="sk-SK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latin typeface="Arial"/>
              </a:rPr>
              <a:t>Third Outline Level</a:t>
            </a:r>
            <a:endParaRPr b="0" lang="sk-SK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000" spc="-1" strike="noStrike">
                <a:latin typeface="Arial"/>
              </a:rPr>
              <a:t>Fourth Outline Level</a:t>
            </a:r>
            <a:endParaRPr b="0" lang="sk-SK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Fifth Outline Level</a:t>
            </a:r>
            <a:endParaRPr b="0" lang="sk-SK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Sixth Outline Level</a:t>
            </a:r>
            <a:endParaRPr b="0" lang="sk-SK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Seventh Outline Level</a:t>
            </a:r>
            <a:endParaRPr b="0" lang="sk-SK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1"/>
          <p:cNvSpPr/>
          <p:nvPr/>
        </p:nvSpPr>
        <p:spPr>
          <a:xfrm>
            <a:off x="499320" y="5945040"/>
            <a:ext cx="4939920" cy="92052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9" name="CustomShape 2"/>
          <p:cNvSpPr/>
          <p:nvPr/>
        </p:nvSpPr>
        <p:spPr>
          <a:xfrm>
            <a:off x="485640" y="5938920"/>
            <a:ext cx="3689640" cy="93276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0" name="CustomShape 3"/>
          <p:cNvSpPr/>
          <p:nvPr/>
        </p:nvSpPr>
        <p:spPr>
          <a:xfrm>
            <a:off x="-6120" y="5791320"/>
            <a:ext cx="3401640" cy="1080000"/>
          </a:xfrm>
          <a:prstGeom prst="rtTriangle">
            <a:avLst/>
          </a:prstGeom>
          <a:blipFill rotWithShape="0">
            <a:blip r:embed="rId2">
              <a:alphaModFix amt="50000"/>
            </a:blip>
            <a:tile/>
          </a:blipFill>
          <a:ln w="12600">
            <a:noFill/>
          </a:ln>
          <a:effectLst>
            <a:outerShdw blurRad="5080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1" name="Line 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240">
            <a:solidFill>
              <a:srgbClr val="196f8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2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latin typeface="Arial"/>
              </a:rPr>
              <a:t>Click to edit the title text format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53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latin typeface="Arial"/>
              </a:rPr>
              <a:t>Click to edit the outline text format</a:t>
            </a:r>
            <a:endParaRPr b="0" lang="sk-SK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latin typeface="Arial"/>
              </a:rPr>
              <a:t>Second Outline Level</a:t>
            </a:r>
            <a:endParaRPr b="0" lang="sk-SK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latin typeface="Arial"/>
              </a:rPr>
              <a:t>Third Outline Level</a:t>
            </a:r>
            <a:endParaRPr b="0" lang="sk-SK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000" spc="-1" strike="noStrike">
                <a:latin typeface="Arial"/>
              </a:rPr>
              <a:t>Fourth Outline Level</a:t>
            </a:r>
            <a:endParaRPr b="0" lang="sk-SK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Fifth Outline Level</a:t>
            </a:r>
            <a:endParaRPr b="0" lang="sk-SK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Sixth Outline Level</a:t>
            </a:r>
            <a:endParaRPr b="0" lang="sk-SK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Seventh Outline Level</a:t>
            </a:r>
            <a:endParaRPr b="0" lang="sk-SK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500040" y="5945040"/>
            <a:ext cx="4939560" cy="92016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1" name="CustomShape 2"/>
          <p:cNvSpPr/>
          <p:nvPr/>
        </p:nvSpPr>
        <p:spPr>
          <a:xfrm>
            <a:off x="485640" y="5938920"/>
            <a:ext cx="3690360" cy="93276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2" name="CustomShape 3"/>
          <p:cNvSpPr/>
          <p:nvPr/>
        </p:nvSpPr>
        <p:spPr>
          <a:xfrm>
            <a:off x="-6480" y="5791320"/>
            <a:ext cx="3401280" cy="1080360"/>
          </a:xfrm>
          <a:custGeom>
            <a:avLst/>
            <a:gdLst/>
            <a:ahLst/>
            <a:rect l="l" t="t" r="r" b="b"/>
            <a:pathLst>
              <a:path w="3402317" h="1080866">
                <a:moveTo>
                  <a:pt x="0" y="1080866"/>
                </a:moveTo>
                <a:lnTo>
                  <a:pt x="0" y="0"/>
                </a:lnTo>
                <a:lnTo>
                  <a:pt x="3402317" y="1080866"/>
                </a:lnTo>
                <a:lnTo>
                  <a:pt x="0" y="1080866"/>
                </a:lnTo>
                <a:close/>
              </a:path>
            </a:pathLst>
          </a:cu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3" name="CustomShape 4"/>
          <p:cNvSpPr/>
          <p:nvPr/>
        </p:nvSpPr>
        <p:spPr>
          <a:xfrm>
            <a:off x="-9360" y="5788080"/>
            <a:ext cx="3404520" cy="10836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240">
            <a:solidFill>
              <a:srgbClr val="156d83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94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latin typeface="Arial"/>
              </a:rPr>
              <a:t>Click to edit the title text format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9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latin typeface="Arial"/>
              </a:rPr>
              <a:t>Click to edit the outline text format</a:t>
            </a:r>
            <a:endParaRPr b="0" lang="sk-SK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latin typeface="Arial"/>
              </a:rPr>
              <a:t>Second Outline Level</a:t>
            </a:r>
            <a:endParaRPr b="0" lang="sk-SK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latin typeface="Arial"/>
              </a:rPr>
              <a:t>Third Outline Level</a:t>
            </a:r>
            <a:endParaRPr b="0" lang="sk-SK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000" spc="-1" strike="noStrike">
                <a:latin typeface="Arial"/>
              </a:rPr>
              <a:t>Fourth Outline Level</a:t>
            </a:r>
            <a:endParaRPr b="0" lang="sk-SK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Fifth Outline Level</a:t>
            </a:r>
            <a:endParaRPr b="0" lang="sk-SK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Sixth Outline Level</a:t>
            </a:r>
            <a:endParaRPr b="0" lang="sk-SK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Seventh Outline Level</a:t>
            </a:r>
            <a:endParaRPr b="0" lang="sk-SK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chart" Target="../charts/chart2.xml"/><Relationship Id="rId2" Type="http://schemas.openxmlformats.org/officeDocument/2006/relationships/slideLayout" Target="../slideLayouts/slideLayout2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2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25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hyperlink" Target="http://www.iz.sk/" TargetMode="Externa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hyperlink" Target="http://www.iz.sk/" TargetMode="External"/><Relationship Id="rId5" Type="http://schemas.openxmlformats.org/officeDocument/2006/relationships/hyperlink" Target="http://www.ekonom.sav.sk/" TargetMode="External"/><Relationship Id="rId6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685800" y="836640"/>
            <a:ext cx="7771680" cy="172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/>
          </a:bodyPr>
          <a:p>
            <a:pPr algn="r">
              <a:lnSpc>
                <a:spcPct val="100000"/>
              </a:lnSpc>
            </a:pPr>
            <a:r>
              <a:rPr b="1" lang="sk-SK" sz="4800" spc="-1" strike="noStrike">
                <a:solidFill>
                  <a:srgbClr val="464646"/>
                </a:solidFill>
                <a:latin typeface="Lucida Sans Unicode"/>
              </a:rPr>
              <a:t>Dlhodobá starostlivosť</a:t>
            </a:r>
            <a:endParaRPr b="0" lang="sk-SK" sz="4800" spc="-1" strike="noStrike">
              <a:latin typeface="Arial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683640" y="3141000"/>
            <a:ext cx="7771680" cy="119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>
            <a:noAutofit/>
          </a:bodyPr>
          <a:p>
            <a:pPr algn="r">
              <a:lnSpc>
                <a:spcPct val="100000"/>
              </a:lnSpc>
              <a:spcBef>
                <a:spcPts val="400"/>
              </a:spcBef>
            </a:pPr>
            <a:r>
              <a:rPr b="0" lang="sk-SK" sz="2700" spc="-1" strike="noStrike">
                <a:solidFill>
                  <a:srgbClr val="464646"/>
                </a:solidFill>
                <a:latin typeface="Lucida Sans Unicode"/>
              </a:rPr>
              <a:t>RNDr. Viliam Páleník, PhD.</a:t>
            </a:r>
            <a:endParaRPr b="0" lang="sk-SK" sz="27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</a:pPr>
            <a:r>
              <a:rPr b="0" lang="sk-SK" sz="2700" spc="-1" strike="noStrike">
                <a:solidFill>
                  <a:srgbClr val="464646"/>
                </a:solidFill>
                <a:latin typeface="Lucida Sans Unicode"/>
              </a:rPr>
              <a:t>IZ a EÚ SAV</a:t>
            </a:r>
            <a:endParaRPr b="0" lang="sk-SK" sz="27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latin typeface="Arial"/>
            </a:endParaRPr>
          </a:p>
        </p:txBody>
      </p:sp>
      <p:pic>
        <p:nvPicPr>
          <p:cNvPr id="134" name="Picture 2" descr=""/>
          <p:cNvPicPr/>
          <p:nvPr/>
        </p:nvPicPr>
        <p:blipFill>
          <a:blip r:embed="rId1"/>
          <a:stretch/>
        </p:blipFill>
        <p:spPr>
          <a:xfrm>
            <a:off x="1080000" y="2304000"/>
            <a:ext cx="1551960" cy="361080"/>
          </a:xfrm>
          <a:prstGeom prst="rect">
            <a:avLst/>
          </a:prstGeom>
          <a:ln>
            <a:noFill/>
          </a:ln>
        </p:spPr>
      </p:pic>
      <p:pic>
        <p:nvPicPr>
          <p:cNvPr id="135" name="Picture 5" descr=""/>
          <p:cNvPicPr/>
          <p:nvPr/>
        </p:nvPicPr>
        <p:blipFill>
          <a:blip r:embed="rId2"/>
          <a:stretch/>
        </p:blipFill>
        <p:spPr>
          <a:xfrm>
            <a:off x="539640" y="5384520"/>
            <a:ext cx="3244680" cy="789840"/>
          </a:xfrm>
          <a:prstGeom prst="rect">
            <a:avLst/>
          </a:prstGeom>
          <a:ln>
            <a:noFill/>
          </a:ln>
        </p:spPr>
      </p:pic>
      <p:sp>
        <p:nvSpPr>
          <p:cNvPr id="136" name="CustomShape 3"/>
          <p:cNvSpPr/>
          <p:nvPr/>
        </p:nvSpPr>
        <p:spPr>
          <a:xfrm>
            <a:off x="755640" y="6381360"/>
            <a:ext cx="8064000" cy="455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k-SK" sz="12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Konferencia je súčasťou projektu Politiky zamestnanosti realizovaného Inštitútom zamestnanosti. Tento projekt je podporený z Európskeho sociálneho fondu v rámci OP EVS.</a:t>
            </a:r>
            <a:endParaRPr b="0" lang="sk-SK" sz="1200" spc="-1" strike="noStrike">
              <a:latin typeface="Arial"/>
            </a:endParaRPr>
          </a:p>
        </p:txBody>
      </p:sp>
      <p:sp>
        <p:nvSpPr>
          <p:cNvPr id="137" name="CustomShape 4"/>
          <p:cNvSpPr/>
          <p:nvPr/>
        </p:nvSpPr>
        <p:spPr>
          <a:xfrm>
            <a:off x="1053720" y="4807800"/>
            <a:ext cx="727200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k-SK" sz="18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Žilina, Nová synagóga, 12.11.2019</a:t>
            </a:r>
            <a:endParaRPr b="0" lang="sk-SK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7" name="Table 1"/>
          <p:cNvGraphicFramePr/>
          <p:nvPr/>
        </p:nvGraphicFramePr>
        <p:xfrm>
          <a:off x="457200" y="1700640"/>
          <a:ext cx="8228880" cy="4463640"/>
        </p:xfrm>
        <a:graphic>
          <a:graphicData uri="http://schemas.openxmlformats.org/drawingml/2006/table">
            <a:tbl>
              <a:tblPr/>
              <a:tblGrid>
                <a:gridCol w="1202400"/>
                <a:gridCol w="714240"/>
                <a:gridCol w="911160"/>
                <a:gridCol w="736200"/>
                <a:gridCol w="786960"/>
                <a:gridCol w="786960"/>
                <a:gridCol w="786960"/>
                <a:gridCol w="738360"/>
                <a:gridCol w="738360"/>
                <a:gridCol w="827640"/>
              </a:tblGrid>
              <a:tr h="236520">
                <a:tc gridSpan="2"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Hustota sociálnych služieb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gridSpan="2"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Počet zariadení/1000 obyv 65+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428040"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 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Bratislavský kraj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Trnavský kraj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Trenčiansky kraj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Nitriansky kraj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Žilinský kraj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Banskobystrický kraj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Prešovský kraj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Košický kraj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Priemer za SR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236520"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Denné centrum 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0,41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0,27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0,25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0,19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0,28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0,29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0,41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0,28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0,30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236520"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Denný stacionár 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0,11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0,15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0,08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0,19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0,10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0,09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0,86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0,43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0,26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329400"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Zariadenie pre seniorov 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0,39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0,69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0,51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0,66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0,66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0,68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0,60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0,40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0,57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407880"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Domov sociálnych služieb 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0,49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0,53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0,51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0,48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0,72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0,73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0,60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0,44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0,56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236520"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Opatrovateľská služba 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0,56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1,28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1,62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1,39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2,26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1,55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1,48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1,59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1,46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428040"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Podpora samostatného bývania 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-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-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-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-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0,03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0,01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0,02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-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0,01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428040"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Pomoc pri osobnej starostlivosti o dieťa 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0,02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0,03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-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0,01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0,01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-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0,02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-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0,01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428040"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Nízkoprahové denné centrum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0,03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0,02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0,02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0,04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0,04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0,07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0,02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0,06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0,04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407880"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Špecializované zariadenie 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0,27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0,25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0,32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0,55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0,45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0,16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0,38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0,24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0,33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428040"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Sprostredkovanie osobnej asistencie 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0,04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0,01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-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0,02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-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0,02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0,06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-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0,02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232200"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Celkom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2,31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3,21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3,31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3,52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4,54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3,59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4,45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3,45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8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3,55</a:t>
                      </a:r>
                      <a:endParaRPr b="0" lang="sk-SK" sz="800" spc="-1" strike="noStrike">
                        <a:latin typeface="Arial"/>
                      </a:endParaRPr>
                    </a:p>
                  </a:txBody>
                  <a:tcPr marL="7200" marR="72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</a:tbl>
          </a:graphicData>
        </a:graphic>
      </p:graphicFrame>
      <p:sp>
        <p:nvSpPr>
          <p:cNvPr id="158" name="CustomShape 2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49000"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3. Aktuálna situácia </a:t>
            </a:r>
            <a:br/>
            <a:r>
              <a:rPr b="1" lang="sk-SK" sz="3100" spc="-1" strike="noStrike">
                <a:solidFill>
                  <a:srgbClr val="464646"/>
                </a:solidFill>
                <a:latin typeface="Lucida Sans Unicode"/>
              </a:rPr>
              <a:t>Rozmiestnenie podľa krajov a druhov</a:t>
            </a: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 </a:t>
            </a:r>
            <a:endParaRPr b="0" lang="sk-SK" sz="4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457200" y="1481400"/>
            <a:ext cx="8228880" cy="5115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91000"/>
          </a:bodyPr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1" lang="sk-SK" sz="2800" spc="-1" strike="noStrike">
                <a:solidFill>
                  <a:srgbClr val="000000"/>
                </a:solidFill>
                <a:latin typeface="Lucida Sans Unicode"/>
              </a:rPr>
              <a:t>Porovnanie výdavkov : V4, EU15</a:t>
            </a:r>
            <a:endParaRPr b="0" lang="sk-SK" sz="28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800" spc="-1" strike="noStrike">
                <a:solidFill>
                  <a:srgbClr val="000000"/>
                </a:solidFill>
                <a:latin typeface="Lucida Sans Unicode"/>
              </a:rPr>
              <a:t>Source of data: Eurostat 2000</a:t>
            </a:r>
            <a:endParaRPr b="0" lang="sk-SK" sz="28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Social protection benefits:</a:t>
            </a:r>
            <a:endParaRPr b="0" lang="sk-SK" sz="23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Cash benefits</a:t>
            </a:r>
            <a:endParaRPr b="0" lang="sk-SK" sz="23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Old age pension</a:t>
            </a:r>
            <a:endParaRPr b="0" lang="sk-SK" sz="23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Periodic care allowance</a:t>
            </a:r>
            <a:endParaRPr b="0" lang="sk-SK" sz="23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Other periodic cash benefits</a:t>
            </a:r>
            <a:endParaRPr b="0" lang="sk-SK" sz="23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Benefits in kind</a:t>
            </a:r>
            <a:endParaRPr b="0" lang="sk-SK" sz="23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Accomodation</a:t>
            </a:r>
            <a:endParaRPr b="0" lang="sk-SK" sz="23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Assistance in carrying daily tasks</a:t>
            </a:r>
            <a:endParaRPr b="0" lang="sk-SK" sz="23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=(Social protection benefits - Old age pension)</a:t>
            </a:r>
            <a:endParaRPr b="0" lang="sk-SK" sz="23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=(Social protection benefits - Cash benefits)</a:t>
            </a:r>
            <a:endParaRPr b="0" lang="sk-SK" sz="23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k-SK" sz="2300" spc="-1" strike="noStrike">
              <a:latin typeface="Arial"/>
            </a:endParaRPr>
          </a:p>
          <a:p>
            <a:pPr lvl="8" marL="2286000" indent="-227880">
              <a:lnSpc>
                <a:spcPct val="100000"/>
              </a:lnSpc>
              <a:spcBef>
                <a:spcPts val="349"/>
              </a:spcBef>
              <a:buClr>
                <a:srgbClr val="eb641b"/>
              </a:buClr>
              <a:buFont typeface="Wingdings 2" charset="2"/>
              <a:buChar char=""/>
            </a:pPr>
            <a:r>
              <a:rPr b="0" lang="sk-SK" sz="1600" spc="-1" strike="noStrike">
                <a:solidFill>
                  <a:srgbClr val="000000"/>
                </a:solidFill>
                <a:latin typeface="Lucida Sans Unicode"/>
              </a:rPr>
              <a:t>* zo zdroja 3)</a:t>
            </a:r>
            <a:endParaRPr b="0" lang="sk-SK" sz="1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1600" spc="-1" strike="noStrike">
              <a:latin typeface="Arial"/>
            </a:endParaRPr>
          </a:p>
        </p:txBody>
      </p:sp>
      <p:sp>
        <p:nvSpPr>
          <p:cNvPr id="160" name="CustomShape 2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4. Medzinárodné porovnanie*</a:t>
            </a:r>
            <a:endParaRPr b="0" lang="sk-SK" sz="4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stomShape 1"/>
          <p:cNvSpPr/>
          <p:nvPr/>
        </p:nvSpPr>
        <p:spPr>
          <a:xfrm>
            <a:off x="457200" y="148104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109800">
              <a:lnSpc>
                <a:spcPct val="100000"/>
              </a:lnSpc>
              <a:spcBef>
                <a:spcPts val="400"/>
              </a:spcBef>
            </a:pPr>
            <a:endParaRPr b="0" lang="sk-SK" sz="1800" spc="-1" strike="noStrike">
              <a:latin typeface="Arial"/>
            </a:endParaRPr>
          </a:p>
          <a:p>
            <a:pPr marL="109800">
              <a:lnSpc>
                <a:spcPct val="100000"/>
              </a:lnSpc>
              <a:spcBef>
                <a:spcPts val="400"/>
              </a:spcBef>
            </a:pPr>
            <a:endParaRPr b="0" lang="sk-SK" sz="1800" spc="-1" strike="noStrike">
              <a:latin typeface="Arial"/>
            </a:endParaRPr>
          </a:p>
        </p:txBody>
      </p:sp>
      <p:sp>
        <p:nvSpPr>
          <p:cNvPr id="162" name="CustomShape 2"/>
          <p:cNvSpPr/>
          <p:nvPr/>
        </p:nvSpPr>
        <p:spPr>
          <a:xfrm>
            <a:off x="457200" y="274680"/>
            <a:ext cx="8228880" cy="921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sk-SK" sz="3700" spc="-1" strike="noStrike">
                <a:solidFill>
                  <a:srgbClr val="464646"/>
                </a:solidFill>
                <a:latin typeface="Lucida Sans Unicode"/>
              </a:rPr>
              <a:t>Sociálne výdavky na starších</a:t>
            </a:r>
            <a:br/>
            <a:r>
              <a:rPr b="1" lang="sk-SK" sz="3700" spc="-1" strike="noStrike">
                <a:solidFill>
                  <a:srgbClr val="464646"/>
                </a:solidFill>
                <a:latin typeface="Lucida Sans Unicode"/>
              </a:rPr>
              <a:t>na obyvateľa v s.c. 2005</a:t>
            </a:r>
            <a:endParaRPr b="0" lang="sk-SK" sz="3700" spc="-1" strike="noStrike">
              <a:latin typeface="Arial"/>
            </a:endParaRPr>
          </a:p>
        </p:txBody>
      </p:sp>
      <p:graphicFrame>
        <p:nvGraphicFramePr>
          <p:cNvPr id="163" name="Graf 4"/>
          <p:cNvGraphicFramePr/>
          <p:nvPr/>
        </p:nvGraphicFramePr>
        <p:xfrm>
          <a:off x="1763640" y="2709000"/>
          <a:ext cx="6264000" cy="3599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164" name="Table 3"/>
          <p:cNvGraphicFramePr/>
          <p:nvPr/>
        </p:nvGraphicFramePr>
        <p:xfrm>
          <a:off x="3132000" y="1484280"/>
          <a:ext cx="5625360" cy="864360"/>
        </p:xfrm>
        <a:graphic>
          <a:graphicData uri="http://schemas.openxmlformats.org/drawingml/2006/table">
            <a:tbl>
              <a:tblPr/>
              <a:tblGrid>
                <a:gridCol w="1587240"/>
                <a:gridCol w="888840"/>
                <a:gridCol w="787320"/>
                <a:gridCol w="787320"/>
                <a:gridCol w="787320"/>
                <a:gridCol w="787680"/>
              </a:tblGrid>
              <a:tr h="247320">
                <a:tc>
                  <a:txBody>
                    <a:bodyPr lIns="7560" rIns="75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% of SK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EU15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CZ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HU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PL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SK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402840">
                <a:tc>
                  <a:txBody>
                    <a:bodyPr lIns="7560" rIns="75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Social protection benefits - Old age pension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580%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205%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212%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190%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100%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247320">
                <a:tc>
                  <a:txBody>
                    <a:bodyPr lIns="7560" rIns="75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Old age pension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534%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166%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125%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120%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100%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5" name="Table 4"/>
          <p:cNvGraphicFramePr/>
          <p:nvPr/>
        </p:nvGraphicFramePr>
        <p:xfrm>
          <a:off x="539640" y="1484280"/>
          <a:ext cx="1871280" cy="708840"/>
        </p:xfrm>
        <a:graphic>
          <a:graphicData uri="http://schemas.openxmlformats.org/drawingml/2006/table">
            <a:tbl>
              <a:tblPr/>
              <a:tblGrid>
                <a:gridCol w="1871640"/>
              </a:tblGrid>
              <a:tr h="402840">
                <a:tc>
                  <a:txBody>
                    <a:bodyPr lIns="7560" rIns="75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Old age function [spr_exp_fol] 2011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402840">
                <a:tc>
                  <a:txBody>
                    <a:bodyPr lIns="7560" rIns="75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Euro per inhabitant (at constant 2005 prices)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6" name="Table 1"/>
          <p:cNvGraphicFramePr/>
          <p:nvPr/>
        </p:nvGraphicFramePr>
        <p:xfrm>
          <a:off x="611280" y="1628640"/>
          <a:ext cx="2234520" cy="575640"/>
        </p:xfrm>
        <a:graphic>
          <a:graphicData uri="http://schemas.openxmlformats.org/drawingml/2006/table">
            <a:tbl>
              <a:tblPr/>
              <a:tblGrid>
                <a:gridCol w="2234880"/>
              </a:tblGrid>
              <a:tr h="247320">
                <a:tc>
                  <a:txBody>
                    <a:bodyPr lIns="7560" rIns="75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Old age function [spr_exp_fol] 2011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75480">
                <a:tc>
                  <a:txBody>
                    <a:bodyPr lIns="7560" rIns="75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10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Purchasing Power Standard  per inhabitant</a:t>
                      </a:r>
                      <a:endParaRPr b="0" lang="sk-SK" sz="10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  <p:sp>
        <p:nvSpPr>
          <p:cNvPr id="167" name="CustomShape 2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Sociálne výdavky na starších</a:t>
            </a:r>
            <a:br/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na obyvateľa v parite</a:t>
            </a:r>
            <a:endParaRPr b="0" lang="sk-SK" sz="4100" spc="-1" strike="noStrike">
              <a:latin typeface="Arial"/>
            </a:endParaRPr>
          </a:p>
        </p:txBody>
      </p:sp>
      <p:graphicFrame>
        <p:nvGraphicFramePr>
          <p:cNvPr id="168" name="Table 3"/>
          <p:cNvGraphicFramePr/>
          <p:nvPr/>
        </p:nvGraphicFramePr>
        <p:xfrm>
          <a:off x="3276720" y="1628640"/>
          <a:ext cx="5625360" cy="720000"/>
        </p:xfrm>
        <a:graphic>
          <a:graphicData uri="http://schemas.openxmlformats.org/drawingml/2006/table">
            <a:tbl>
              <a:tblPr/>
              <a:tblGrid>
                <a:gridCol w="1587240"/>
                <a:gridCol w="888840"/>
                <a:gridCol w="787320"/>
                <a:gridCol w="787320"/>
                <a:gridCol w="787320"/>
                <a:gridCol w="787680"/>
              </a:tblGrid>
              <a:tr h="247320">
                <a:tc>
                  <a:txBody>
                    <a:bodyPr lIns="7560" rIns="75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% of SK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EU15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CZ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HU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PL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SK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402840">
                <a:tc>
                  <a:txBody>
                    <a:bodyPr lIns="7560" rIns="75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Social protection benefits - Old age pension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252%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167%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189%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174%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100%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247320">
                <a:tc>
                  <a:txBody>
                    <a:bodyPr lIns="7560" rIns="75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Old age pension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232%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135%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112%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109%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100%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  <p:pic>
        <p:nvPicPr>
          <p:cNvPr id="169" name="" descr=""/>
          <p:cNvPicPr/>
          <p:nvPr/>
        </p:nvPicPr>
        <p:blipFill>
          <a:blip r:embed="rId1"/>
          <a:stretch/>
        </p:blipFill>
        <p:spPr>
          <a:xfrm>
            <a:off x="914400" y="2577960"/>
            <a:ext cx="7517880" cy="39621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0" name="Table 1"/>
          <p:cNvGraphicFramePr/>
          <p:nvPr/>
        </p:nvGraphicFramePr>
        <p:xfrm>
          <a:off x="611280" y="1700280"/>
          <a:ext cx="2231640" cy="542160"/>
        </p:xfrm>
        <a:graphic>
          <a:graphicData uri="http://schemas.openxmlformats.org/drawingml/2006/table">
            <a:tbl>
              <a:tblPr/>
              <a:tblGrid>
                <a:gridCol w="2232000"/>
              </a:tblGrid>
              <a:tr h="294840">
                <a:tc>
                  <a:txBody>
                    <a:bodyPr lIns="7560" rIns="75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Old age function [spr_exp_fol] 2011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247320">
                <a:tc>
                  <a:txBody>
                    <a:bodyPr lIns="7560" rIns="75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Percentage of GDP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  <p:sp>
        <p:nvSpPr>
          <p:cNvPr id="171" name="CustomShape 2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Sociálne výdavky na starších </a:t>
            </a:r>
            <a:br/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v % HDP</a:t>
            </a:r>
            <a:endParaRPr b="0" lang="sk-SK" sz="4100" spc="-1" strike="noStrike">
              <a:latin typeface="Arial"/>
            </a:endParaRPr>
          </a:p>
        </p:txBody>
      </p:sp>
      <p:graphicFrame>
        <p:nvGraphicFramePr>
          <p:cNvPr id="172" name="Table 3"/>
          <p:cNvGraphicFramePr/>
          <p:nvPr/>
        </p:nvGraphicFramePr>
        <p:xfrm>
          <a:off x="2916360" y="1628640"/>
          <a:ext cx="5625360" cy="731160"/>
        </p:xfrm>
        <a:graphic>
          <a:graphicData uri="http://schemas.openxmlformats.org/drawingml/2006/table">
            <a:tbl>
              <a:tblPr/>
              <a:tblGrid>
                <a:gridCol w="1587240"/>
                <a:gridCol w="888840"/>
                <a:gridCol w="787320"/>
                <a:gridCol w="787320"/>
                <a:gridCol w="787320"/>
                <a:gridCol w="787680"/>
              </a:tblGrid>
              <a:tr h="247320">
                <a:tc>
                  <a:txBody>
                    <a:bodyPr lIns="7560" rIns="75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% of SK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EU15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CZ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HU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PL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SK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402840">
                <a:tc>
                  <a:txBody>
                    <a:bodyPr lIns="7560" rIns="75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Social protection benefits - Old age pension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170%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150%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210%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130%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100%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247320">
                <a:tc>
                  <a:txBody>
                    <a:bodyPr lIns="7560" rIns="756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Old age pension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167%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128%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124%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183%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7560" rIns="756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100%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  <p:pic>
        <p:nvPicPr>
          <p:cNvPr id="173" name="" descr=""/>
          <p:cNvPicPr/>
          <p:nvPr/>
        </p:nvPicPr>
        <p:blipFill>
          <a:blip r:embed="rId1"/>
          <a:stretch/>
        </p:blipFill>
        <p:spPr>
          <a:xfrm>
            <a:off x="1270080" y="2654280"/>
            <a:ext cx="6933960" cy="3924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457200" y="148104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65040" indent="-25488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Dlhodobá starostlivosť nie je explicitne v Ústave SR </a:t>
            </a:r>
            <a:endParaRPr b="0" lang="sk-SK" sz="2700" spc="-1" strike="noStrike">
              <a:latin typeface="Arial"/>
            </a:endParaRPr>
          </a:p>
          <a:p>
            <a:pPr marL="365040" indent="-25488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Neprehľadný systém pod niekoľkými rezortami atď. </a:t>
            </a:r>
            <a:endParaRPr b="0" lang="sk-SK" sz="2700" spc="-1" strike="noStrike">
              <a:latin typeface="Arial"/>
            </a:endParaRPr>
          </a:p>
          <a:p>
            <a:pPr marL="365040" indent="-25488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Verejné výdavky na sociálne služby u nás aj po zohľadnení našej menšej ekonomickej výkonnosti sú prinízke</a:t>
            </a:r>
            <a:endParaRPr b="0" lang="sk-SK" sz="2700" spc="-1" strike="noStrike">
              <a:latin typeface="Arial"/>
            </a:endParaRPr>
          </a:p>
          <a:p>
            <a:pPr marL="365040" indent="-25488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Krajiny EU15 majú výdavky aj viac ako 5x vyššie</a:t>
            </a:r>
            <a:endParaRPr b="0" lang="sk-SK" sz="27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5. Zhrnutie a výzvy</a:t>
            </a:r>
            <a:endParaRPr b="0" lang="sk-SK" sz="4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ustomShape 1"/>
          <p:cNvSpPr/>
          <p:nvPr/>
        </p:nvSpPr>
        <p:spPr>
          <a:xfrm>
            <a:off x="899640" y="1196640"/>
            <a:ext cx="7786440" cy="5256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82000"/>
          </a:bodyPr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Aké majú byť formy dlhodobej starostlivosti?</a:t>
            </a:r>
            <a:endParaRPr b="0" lang="sk-SK" sz="27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Kto má byť nositeľom prostriedkov?</a:t>
            </a:r>
            <a:endParaRPr b="0" lang="sk-SK" sz="27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Zariadenie vs. klient.</a:t>
            </a:r>
            <a:endParaRPr b="0" lang="sk-SK" sz="23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3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Aké sú verejné výdavky na dlhodobú starostlivosť na Slovensku?</a:t>
            </a:r>
            <a:endParaRPr b="0" lang="sk-SK" sz="27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Poskytovatelia – podkapitalizovaní</a:t>
            </a:r>
            <a:endParaRPr b="0" lang="sk-SK" sz="23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Klienti – nedostatočné dôchodky </a:t>
            </a:r>
            <a:endParaRPr b="0" lang="sk-SK" sz="23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Vláda – treba viac, ale na viac nemáme</a:t>
            </a:r>
            <a:endParaRPr b="0" lang="sk-SK" sz="23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Ale aké vysoké by mali byť? </a:t>
            </a:r>
            <a:endParaRPr b="0" lang="sk-SK" sz="27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Existuje objektívna odpoveď? </a:t>
            </a:r>
            <a:endParaRPr b="0" lang="sk-SK" sz="27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Aké sú programy politických strán?</a:t>
            </a:r>
            <a:endParaRPr b="0" lang="sk-SK" sz="27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latin typeface="Arial"/>
            </a:endParaRPr>
          </a:p>
        </p:txBody>
      </p:sp>
      <p:sp>
        <p:nvSpPr>
          <p:cNvPr id="177" name="CustomShape 2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5. Zhrnutie a výzvy</a:t>
            </a:r>
            <a:endParaRPr b="0" lang="sk-SK" sz="4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CustomShape 1"/>
          <p:cNvSpPr/>
          <p:nvPr/>
        </p:nvSpPr>
        <p:spPr>
          <a:xfrm>
            <a:off x="588240" y="908640"/>
            <a:ext cx="7771680" cy="791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 fontScale="34000"/>
          </a:bodyPr>
          <a:p>
            <a:pPr algn="ctr">
              <a:lnSpc>
                <a:spcPct val="100000"/>
              </a:lnSpc>
            </a:pPr>
            <a:r>
              <a:rPr b="1" lang="sk-SK" sz="4800" spc="-1" strike="noStrike">
                <a:solidFill>
                  <a:srgbClr val="464646"/>
                </a:solidFill>
                <a:latin typeface="Lucida Sans Unicode"/>
              </a:rPr>
              <a:t>Ďakujem za pozornosť</a:t>
            </a:r>
            <a:endParaRPr b="0" lang="sk-SK" sz="4800" spc="-1" strike="noStrike">
              <a:latin typeface="Arial"/>
            </a:endParaRPr>
          </a:p>
        </p:txBody>
      </p:sp>
      <p:sp>
        <p:nvSpPr>
          <p:cNvPr id="179" name="CustomShape 2"/>
          <p:cNvSpPr/>
          <p:nvPr/>
        </p:nvSpPr>
        <p:spPr>
          <a:xfrm>
            <a:off x="721800" y="2205000"/>
            <a:ext cx="7771680" cy="119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>
            <a:normAutofit fontScale="78000"/>
          </a:bodyPr>
          <a:p>
            <a:pPr algn="r">
              <a:lnSpc>
                <a:spcPct val="100000"/>
              </a:lnSpc>
              <a:spcBef>
                <a:spcPts val="400"/>
              </a:spcBef>
            </a:pPr>
            <a:r>
              <a:rPr b="0" lang="sk-SK" sz="2700" spc="-1" strike="noStrike">
                <a:solidFill>
                  <a:srgbClr val="464646"/>
                </a:solidFill>
                <a:latin typeface="Lucida Sans Unicode"/>
              </a:rPr>
              <a:t>RNDr. Viliam Páleník, PhD.</a:t>
            </a:r>
            <a:endParaRPr b="0" lang="sk-SK" sz="27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</a:pPr>
            <a:r>
              <a:rPr b="0" lang="sk-SK" sz="2700" spc="-1" strike="noStrike" u="sng">
                <a:solidFill>
                  <a:srgbClr val="ff8119"/>
                </a:solidFill>
                <a:uFillTx/>
                <a:latin typeface="Lucida Sans Unicode"/>
                <a:hlinkClick r:id="rId1"/>
              </a:rPr>
              <a:t>www.iz.sk</a:t>
            </a:r>
            <a:endParaRPr b="0" lang="sk-SK" sz="27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</a:pPr>
            <a:r>
              <a:rPr b="0" lang="sk-SK" sz="2700" spc="-1" strike="noStrike">
                <a:solidFill>
                  <a:srgbClr val="464646"/>
                </a:solidFill>
                <a:latin typeface="Lucida Sans Unicode"/>
              </a:rPr>
              <a:t>viliam.palenik@iz.sk</a:t>
            </a:r>
            <a:endParaRPr b="0" lang="sk-SK" sz="2700" spc="-1" strike="noStrike">
              <a:latin typeface="Arial"/>
            </a:endParaRPr>
          </a:p>
        </p:txBody>
      </p:sp>
      <p:pic>
        <p:nvPicPr>
          <p:cNvPr id="180" name="Picture 2" descr=""/>
          <p:cNvPicPr/>
          <p:nvPr/>
        </p:nvPicPr>
        <p:blipFill>
          <a:blip r:embed="rId2"/>
          <a:stretch/>
        </p:blipFill>
        <p:spPr>
          <a:xfrm>
            <a:off x="896040" y="2376000"/>
            <a:ext cx="1551960" cy="361080"/>
          </a:xfrm>
          <a:prstGeom prst="rect">
            <a:avLst/>
          </a:prstGeom>
          <a:ln>
            <a:noFill/>
          </a:ln>
        </p:spPr>
      </p:pic>
      <p:pic>
        <p:nvPicPr>
          <p:cNvPr id="181" name="Picture 5" descr=""/>
          <p:cNvPicPr/>
          <p:nvPr/>
        </p:nvPicPr>
        <p:blipFill>
          <a:blip r:embed="rId3"/>
          <a:stretch/>
        </p:blipFill>
        <p:spPr>
          <a:xfrm>
            <a:off x="539640" y="5384520"/>
            <a:ext cx="3244680" cy="789840"/>
          </a:xfrm>
          <a:prstGeom prst="rect">
            <a:avLst/>
          </a:prstGeom>
          <a:ln>
            <a:noFill/>
          </a:ln>
        </p:spPr>
      </p:pic>
      <p:sp>
        <p:nvSpPr>
          <p:cNvPr id="182" name="CustomShape 3"/>
          <p:cNvSpPr/>
          <p:nvPr/>
        </p:nvSpPr>
        <p:spPr>
          <a:xfrm>
            <a:off x="755640" y="6381360"/>
            <a:ext cx="8064000" cy="455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k-SK" sz="12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Konferencia je súčasťou projektu Politiky zamestnanosti realizovaného Inštitútom zamestnanosti. Tento projekt je podporený z Európskeho sociálneho fondu v rámci OP EVS.</a:t>
            </a:r>
            <a:endParaRPr b="0" lang="sk-SK" sz="1200" spc="-1" strike="noStrike">
              <a:latin typeface="Arial"/>
            </a:endParaRPr>
          </a:p>
        </p:txBody>
      </p:sp>
      <p:sp>
        <p:nvSpPr>
          <p:cNvPr id="183" name="CustomShape 4"/>
          <p:cNvSpPr/>
          <p:nvPr/>
        </p:nvSpPr>
        <p:spPr>
          <a:xfrm>
            <a:off x="539640" y="3861000"/>
            <a:ext cx="8136360" cy="118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k-SK" sz="18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Zdroje:      1) </a:t>
            </a:r>
            <a:r>
              <a:rPr b="0" lang="sk-SK" sz="1800" spc="-1" strike="noStrike" u="sng">
                <a:solidFill>
                  <a:srgbClr val="ff8119"/>
                </a:solidFill>
                <a:uFillTx/>
                <a:latin typeface="Lucida Sans Unicode"/>
                <a:ea typeface="DejaVu Sans"/>
                <a:hlinkClick r:id="rId4"/>
              </a:rPr>
              <a:t>www.iz.sk</a:t>
            </a:r>
            <a:r>
              <a:rPr b="0" lang="sk-SK" sz="18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         2)</a:t>
            </a:r>
            <a:r>
              <a:rPr b="0" lang="sk-SK" sz="1800" spc="-1" strike="noStrike" u="sng">
                <a:solidFill>
                  <a:srgbClr val="ff8119"/>
                </a:solidFill>
                <a:uFillTx/>
                <a:latin typeface="Lucida Sans Unicode"/>
                <a:ea typeface="DejaVu Sans"/>
                <a:hlinkClick r:id="rId5"/>
              </a:rPr>
              <a:t>www.ekonom.sav.sk</a:t>
            </a:r>
            <a:endParaRPr b="0" lang="sk-SK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k-SK" sz="18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3)Páleník, V. – Miklošovič, T: Aké sú a aké by mali byť verejné výdavky na sociálne služby? Konferencia APSS, 27.11.2014, SUZA, BA.</a:t>
            </a:r>
            <a:endParaRPr b="0" lang="sk-SK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457200" y="14814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18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Štruktúra prezentácie:</a:t>
            </a:r>
            <a:endParaRPr b="0" lang="sk-SK" sz="2700" spc="-1" strike="noStrike">
              <a:latin typeface="Arial"/>
            </a:endParaRPr>
          </a:p>
          <a:p>
            <a:pPr lvl="1" marL="850320" indent="-4564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Lucida Sans Unicode"/>
              <a:buAutoNum type="arabicPeriod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Motivácia</a:t>
            </a:r>
            <a:endParaRPr b="0" lang="sk-SK" sz="2300" spc="-1" strike="noStrike">
              <a:latin typeface="Arial"/>
            </a:endParaRPr>
          </a:p>
          <a:p>
            <a:pPr lvl="1" marL="850320" indent="-4564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Lucida Sans Unicode"/>
              <a:buAutoNum type="arabicPeriod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Aktuálny stav - legislatíva</a:t>
            </a:r>
            <a:endParaRPr b="0" lang="sk-SK" sz="2300" spc="-1" strike="noStrike">
              <a:latin typeface="Arial"/>
            </a:endParaRPr>
          </a:p>
          <a:p>
            <a:pPr lvl="1" marL="850320" indent="-4564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Lucida Sans Unicode"/>
              <a:buAutoNum type="arabicPeriod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Aktuálna situácia - údaje</a:t>
            </a:r>
            <a:endParaRPr b="0" lang="sk-SK" sz="2300" spc="-1" strike="noStrike">
              <a:latin typeface="Arial"/>
            </a:endParaRPr>
          </a:p>
          <a:p>
            <a:pPr lvl="1" marL="850320" indent="-4564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Lucida Sans Unicode"/>
              <a:buAutoNum type="arabicPeriod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Medzinárodné porovnanie</a:t>
            </a:r>
            <a:endParaRPr b="0" lang="sk-SK" sz="2300" spc="-1" strike="noStrike">
              <a:latin typeface="Arial"/>
            </a:endParaRPr>
          </a:p>
          <a:p>
            <a:pPr lvl="1" marL="850320" indent="-4564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Lucida Sans Unicode"/>
              <a:buAutoNum type="arabicPeriod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Zhrnutie a výzvy</a:t>
            </a:r>
            <a:endParaRPr b="0" lang="sk-SK" sz="23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k-SK" sz="23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300" spc="-1" strike="noStrike">
              <a:latin typeface="Arial"/>
            </a:endParaRPr>
          </a:p>
        </p:txBody>
      </p:sp>
      <p:sp>
        <p:nvSpPr>
          <p:cNvPr id="139" name="CustomShape 2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sk-SK" sz="2800" spc="-1" strike="noStrike">
                <a:solidFill>
                  <a:srgbClr val="464646"/>
                </a:solidFill>
                <a:latin typeface="Lucida Sans Unicode"/>
              </a:rPr>
              <a:t>Dlhodobá starostlivosť</a:t>
            </a:r>
            <a:endParaRPr b="0" lang="sk-SK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457200" y="1196640"/>
            <a:ext cx="8228880" cy="5112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74000"/>
          </a:bodyPr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Dlhodobá starostlivosť, ťažiskovo o najstarších</a:t>
            </a:r>
            <a:endParaRPr b="0" lang="sk-SK" sz="27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Starnutie populácie na Slovensku:</a:t>
            </a:r>
            <a:endParaRPr b="0" lang="sk-SK" sz="27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Potreba dlhodobej starostlivosti o najstarších rastie</a:t>
            </a:r>
            <a:endParaRPr b="0" lang="sk-SK" sz="23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Morálna povinnosť rodiny a spoločnosti</a:t>
            </a:r>
            <a:endParaRPr b="0" lang="sk-SK" sz="23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Klasická rodina na ústupe</a:t>
            </a:r>
            <a:endParaRPr b="0" lang="sk-SK" sz="23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Hlavné formy:</a:t>
            </a:r>
            <a:endParaRPr b="0" lang="sk-SK" sz="2300" spc="-1" strike="noStrike">
              <a:latin typeface="Arial"/>
            </a:endParaRPr>
          </a:p>
          <a:p>
            <a:pPr lvl="2" marL="859680" indent="-22788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Neformálna v domácnosti</a:t>
            </a:r>
            <a:endParaRPr b="0" lang="sk-SK" sz="2100" spc="-1" strike="noStrike">
              <a:latin typeface="Arial"/>
            </a:endParaRPr>
          </a:p>
          <a:p>
            <a:pPr lvl="2" marL="859680" indent="-22788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Formálna v domácnosti </a:t>
            </a:r>
            <a:endParaRPr b="0" lang="sk-SK" sz="2100" spc="-1" strike="noStrike">
              <a:latin typeface="Arial"/>
            </a:endParaRPr>
          </a:p>
          <a:p>
            <a:pPr lvl="2" marL="859680" indent="-22788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Formálna v zariadení</a:t>
            </a:r>
            <a:endParaRPr b="0" lang="sk-SK" sz="2100" spc="-1" strike="noStrike">
              <a:latin typeface="Arial"/>
            </a:endParaRPr>
          </a:p>
          <a:p>
            <a:pPr marL="393120">
              <a:lnSpc>
                <a:spcPct val="100000"/>
              </a:lnSpc>
              <a:spcBef>
                <a:spcPts val="323"/>
              </a:spcBef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Financovanie:</a:t>
            </a:r>
            <a:endParaRPr b="0" lang="sk-SK" sz="2300" spc="-1" strike="noStrike">
              <a:latin typeface="Arial"/>
            </a:endParaRPr>
          </a:p>
          <a:p>
            <a:pPr marL="393120">
              <a:lnSpc>
                <a:spcPct val="100000"/>
              </a:lnSpc>
              <a:spcBef>
                <a:spcPts val="323"/>
              </a:spcBef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(1)štát, (2)samosprávne kraje, (3)obce, (3)jednotlivci (dôchodok a spol.)</a:t>
            </a:r>
            <a:endParaRPr b="0" lang="sk-SK" sz="23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Proporcie financovania?</a:t>
            </a:r>
            <a:endParaRPr b="0" lang="sk-SK" sz="23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Nositeľ prostriedkov? </a:t>
            </a:r>
            <a:endParaRPr b="0" lang="sk-SK" sz="23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k-SK" sz="23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k-SK" sz="2300" spc="-1" strike="noStrike">
              <a:latin typeface="Arial"/>
            </a:endParaRPr>
          </a:p>
        </p:txBody>
      </p:sp>
      <p:sp>
        <p:nvSpPr>
          <p:cNvPr id="141" name="CustomShape 2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1. Motivácia</a:t>
            </a:r>
            <a:endParaRPr b="0" lang="sk-SK" sz="4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stomShape 1"/>
          <p:cNvSpPr/>
          <p:nvPr/>
        </p:nvSpPr>
        <p:spPr>
          <a:xfrm>
            <a:off x="457200" y="1481400"/>
            <a:ext cx="8228880" cy="4971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82000"/>
          </a:bodyPr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Ústava SR:  Čl. 55</a:t>
            </a:r>
            <a:endParaRPr b="0" lang="sk-SK" sz="27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(1) Hospodárstvo Slovenskej republiky sa zakladá na princípoch sociálne a ekologicky orientovanej trhovej ekonomiky.</a:t>
            </a:r>
            <a:endParaRPr b="0" lang="sk-SK" sz="27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Čl. 39</a:t>
            </a:r>
            <a:endParaRPr b="0" lang="sk-SK" sz="27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(1) Občania majú právo na primerané hmotné zabezpečenie v starobe a pri nespôsobilosti na prácu, ako aj pri strate živiteľa.</a:t>
            </a:r>
            <a:endParaRPr b="0" lang="sk-SK" sz="27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Dlhodobá starostlivosť nie je v ústavou explicitne zaručená. </a:t>
            </a:r>
            <a:endParaRPr b="0" lang="sk-SK" sz="2700" spc="-1" strike="noStrike">
              <a:latin typeface="Arial"/>
            </a:endParaRPr>
          </a:p>
          <a:p>
            <a:pPr marL="109800"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latin typeface="Arial"/>
            </a:endParaRPr>
          </a:p>
        </p:txBody>
      </p:sp>
      <p:sp>
        <p:nvSpPr>
          <p:cNvPr id="143" name="CustomShape 2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2. Aktuálny legislatívny stav</a:t>
            </a:r>
            <a:endParaRPr b="0" lang="sk-SK" sz="4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457200" y="1481400"/>
            <a:ext cx="8228880" cy="525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43000"/>
          </a:bodyPr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Zákon č. 448/2008 Z. z. Zákon o sociálnych službách</a:t>
            </a:r>
            <a:endParaRPr b="0" lang="sk-SK" sz="23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k-SK" sz="23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§ 71FINANCOVANIE SOCIÁLNYCH SLUŽIEB</a:t>
            </a:r>
            <a:endParaRPr b="0" lang="sk-SK" sz="23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(1) Sociálne služby poskytované verejným poskytovateľom sociálnej služby môžu byť financované</a:t>
            </a:r>
            <a:endParaRPr b="0" lang="sk-SK" sz="2300" spc="-1" strike="noStrike">
              <a:latin typeface="Arial"/>
            </a:endParaRPr>
          </a:p>
          <a:p>
            <a:pPr lvl="2" marL="859680" indent="-22788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a) z rozpočtu verejného poskytovateľa sociálnej služby,</a:t>
            </a:r>
            <a:endParaRPr b="0" lang="sk-SK" sz="2100" spc="-1" strike="noStrike">
              <a:latin typeface="Arial"/>
            </a:endParaRPr>
          </a:p>
          <a:p>
            <a:pPr lvl="2" marL="859680" indent="-22788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b) z úhrad za sociálne služby od prijímateľa sociálnej služby na základe zmluvy o poskytovaní sociálnej služby a z úhrad za iné činnosti podľa § 15 ods. 3 uvedených v osobitnej zmluve podľa § 74 ods. 8,</a:t>
            </a:r>
            <a:endParaRPr b="0" lang="sk-SK" sz="2100" spc="-1" strike="noStrike">
              <a:latin typeface="Arial"/>
            </a:endParaRPr>
          </a:p>
          <a:p>
            <a:pPr lvl="2" marL="859680" indent="-22788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c) z úhrady ekonomicky oprávnených nákladov spojených s poskytovaním sociálnej služby podľa odseku 10,</a:t>
            </a:r>
            <a:endParaRPr b="0" lang="sk-SK" sz="2100" spc="-1" strike="noStrike">
              <a:latin typeface="Arial"/>
            </a:endParaRPr>
          </a:p>
          <a:p>
            <a:pPr lvl="2" marL="859680" indent="-22788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d) zo štátneho rozpočtu prostredníctvom rozpočtovej kapitoly ministerstva</a:t>
            </a:r>
            <a:endParaRPr b="0" lang="sk-SK" sz="2100" spc="-1" strike="noStrike">
              <a:latin typeface="Arial"/>
            </a:endParaRPr>
          </a:p>
          <a:p>
            <a:pPr lvl="2" marL="859680" indent="-22788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e) ...f) ...g)...</a:t>
            </a:r>
            <a:endParaRPr b="0" lang="sk-SK" sz="21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(2) Sociálne služby poskytované právnickou osobou zriadenou alebo založenou obcou alebo vyšším územným celkom</a:t>
            </a:r>
            <a:endParaRPr b="0" lang="sk-SK" sz="23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.... </a:t>
            </a:r>
            <a:endParaRPr b="0" lang="sk-SK" sz="23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(3) Sociálne služby poskytované neverejným poskytovateľom sociálnej služby</a:t>
            </a:r>
            <a:endParaRPr b="0" lang="sk-SK" sz="23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.....</a:t>
            </a:r>
            <a:endParaRPr b="0" lang="sk-SK" sz="23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300" spc="-1" strike="noStrike">
              <a:latin typeface="Arial"/>
            </a:endParaRPr>
          </a:p>
        </p:txBody>
      </p:sp>
      <p:sp>
        <p:nvSpPr>
          <p:cNvPr id="145" name="CustomShape 2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2. Aktuálny legislatívny stav</a:t>
            </a:r>
            <a:endParaRPr b="0" lang="sk-SK" sz="4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457200" y="1481400"/>
            <a:ext cx="8228880" cy="5331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47000"/>
          </a:bodyPr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§ 72 Úhrada za sociálnu službu</a:t>
            </a:r>
            <a:endParaRPr b="0" lang="sk-SK" sz="27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§ 75 FINANČNÁ PODPORA NEVEREJNÉHO POSKYTOVATEĽA SOCIÁLNEJ SLUŽBY POSKYTUJÚCEHO SOCIÁLNU SLUŽBU VO VEREJNOM ZÁUJME</a:t>
            </a:r>
            <a:endParaRPr b="0" lang="sk-SK" sz="27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§ 76 Finančný príspevok pri odkázanosti fyzickej osoby na pomoc inej fyzickej osoby pri úkonoch sebaobsluhy</a:t>
            </a:r>
            <a:endParaRPr b="0" lang="sk-SK" sz="27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§ 77 Finančný príspevok na prevádzku poskytovanej sociálnej služby</a:t>
            </a:r>
            <a:endParaRPr b="0" lang="sk-SK" sz="27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§ 78a Finančný príspevok na poskytovanie sociálnej služby v zariadeniach podmienených odkázanosťou</a:t>
            </a:r>
            <a:endParaRPr b="0" lang="sk-SK" sz="27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zákona č. 455/1991 Zb. o živnostenskom podnikaní </a:t>
            </a:r>
            <a:endParaRPr b="0" lang="sk-SK" sz="27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latin typeface="Arial"/>
            </a:endParaRPr>
          </a:p>
        </p:txBody>
      </p:sp>
      <p:sp>
        <p:nvSpPr>
          <p:cNvPr id="147" name="CustomShape 2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2. Aktuálny legislatívny stav</a:t>
            </a:r>
            <a:endParaRPr b="0" lang="sk-SK" sz="4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251640" y="1481400"/>
            <a:ext cx="843444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39000"/>
          </a:bodyPr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Dlhodobá starostlivosť v „Zajacovej reforme“ 2005</a:t>
            </a:r>
            <a:endParaRPr b="0" lang="sk-SK" sz="27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http://www.reformazdravotnictva.sk/pril/ltc/zakon_o_dlhodobej_starostlivosti.pdf</a:t>
            </a:r>
            <a:endParaRPr b="0" lang="sk-SK" sz="23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Legislatívny zámer zákona o dlhodobej starostlivosti a podpore integrácie osôb so zdravotným postihnutím (39s. 2018)</a:t>
            </a:r>
            <a:endParaRPr b="0" lang="sk-SK" sz="2700" spc="-1" strike="noStrike">
              <a:latin typeface="Arial"/>
            </a:endParaRPr>
          </a:p>
          <a:p>
            <a:pPr lvl="1" marL="850320" indent="-4564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Lucida Sans Unicode"/>
              <a:buAutoNum type="arabicPeriod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Zákon NR SR č. 195/1998 Z.z. o sociálnej pomoci, </a:t>
            </a:r>
            <a:endParaRPr b="0" lang="sk-SK" sz="2300" spc="-1" strike="noStrike">
              <a:latin typeface="Arial"/>
            </a:endParaRPr>
          </a:p>
          <a:p>
            <a:pPr lvl="1" marL="850320" indent="-4564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Lucida Sans Unicode"/>
              <a:buAutoNum type="arabicPeriod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zákon č. 581/2004 Z.z. o zdravotných poisťovniach, dohľade nad zdravotnou starostlivosťou ,</a:t>
            </a:r>
            <a:endParaRPr b="0" lang="sk-SK" sz="2300" spc="-1" strike="noStrike">
              <a:latin typeface="Arial"/>
            </a:endParaRPr>
          </a:p>
          <a:p>
            <a:pPr lvl="1" marL="850320" indent="-4564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Lucida Sans Unicode"/>
              <a:buAutoNum type="arabicPeriod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zákon č. 580/2004 Z.z. o zdravotnom poistení, </a:t>
            </a:r>
            <a:endParaRPr b="0" lang="sk-SK" sz="2300" spc="-1" strike="noStrike">
              <a:latin typeface="Arial"/>
            </a:endParaRPr>
          </a:p>
          <a:p>
            <a:pPr lvl="1" marL="850320" indent="-4564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Lucida Sans Unicode"/>
              <a:buAutoNum type="arabicPeriod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zákon č. 578/2004 Z.z. o poskytovateľoch zdravotnej starostlivosti, zdravotníckych pracovníkoch, stavovských organizáciách v zdravotníctve, </a:t>
            </a:r>
            <a:endParaRPr b="0" lang="sk-SK" sz="2300" spc="-1" strike="noStrike">
              <a:latin typeface="Arial"/>
            </a:endParaRPr>
          </a:p>
          <a:p>
            <a:pPr lvl="1" marL="850320" indent="-4564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Lucida Sans Unicode"/>
              <a:buAutoNum type="arabicPeriod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zákon č. 577/2004 Z.z. o rozsahu zdravotnej starostlivosti uhrádzanej na základe verejného zdravotného poistenia,</a:t>
            </a:r>
            <a:endParaRPr b="0" lang="sk-SK" sz="2300" spc="-1" strike="noStrike">
              <a:latin typeface="Arial"/>
            </a:endParaRPr>
          </a:p>
          <a:p>
            <a:pPr lvl="1" marL="850320" indent="-4564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Lucida Sans Unicode"/>
              <a:buAutoNum type="arabicPeriod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zákon č. 576/2004 Z.z. o zdravotnej starostlivosti, službách súvisiacich s poskytovaním zdravotnej starostlivosti. </a:t>
            </a:r>
            <a:endParaRPr b="0" lang="sk-SK" sz="23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3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300" spc="-1" strike="noStrike">
              <a:latin typeface="Arial"/>
            </a:endParaRPr>
          </a:p>
        </p:txBody>
      </p:sp>
      <p:sp>
        <p:nvSpPr>
          <p:cNvPr id="149" name="CustomShape 2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2. Legislatívne zámery</a:t>
            </a:r>
            <a:endParaRPr b="0" lang="sk-SK" sz="4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0" name="Table 1"/>
          <p:cNvGraphicFramePr/>
          <p:nvPr/>
        </p:nvGraphicFramePr>
        <p:xfrm>
          <a:off x="1043640" y="3285000"/>
          <a:ext cx="7056360" cy="2375640"/>
        </p:xfrm>
        <a:graphic>
          <a:graphicData uri="http://schemas.openxmlformats.org/drawingml/2006/table">
            <a:tbl>
              <a:tblPr/>
              <a:tblGrid>
                <a:gridCol w="1861920"/>
                <a:gridCol w="1861920"/>
                <a:gridCol w="3332880"/>
              </a:tblGrid>
              <a:tr h="13230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b="1" lang="sk-SK" sz="1200" spc="-1" strike="noStrike">
                          <a:solidFill>
                            <a:srgbClr val="ffffff"/>
                          </a:solidFill>
                          <a:latin typeface="Lucida Sans Unicode"/>
                        </a:rPr>
                        <a:t>Stupeň odkázanosti fyzickej osoby na pomoc inej fyzickej osoby</a:t>
                      </a:r>
                      <a:endParaRPr b="0" lang="sk-SK" sz="12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b="1" lang="sk-SK" sz="1200" spc="-1" strike="noStrike">
                          <a:solidFill>
                            <a:srgbClr val="ffffff"/>
                          </a:solidFill>
                          <a:latin typeface="Lucida Sans Unicode"/>
                        </a:rPr>
                        <a:t>Výška finančného príspevku pri poskytovaní pobytovej sociálnej služby/mesiac/miesto </a:t>
                      </a:r>
                      <a:endParaRPr b="0" lang="sk-SK" sz="12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b="1" lang="sk-SK" sz="1200" spc="-1" strike="noStrike">
                          <a:solidFill>
                            <a:srgbClr val="ffffff"/>
                          </a:solidFill>
                          <a:latin typeface="Lucida Sans Unicode"/>
                        </a:rPr>
                        <a:t>Výška finančného príspevku pri poskytovaní ambulantnej sociálnej služby/mesiac/miesto obsadené najmenej v rozsahu 8 hodín ambulantnej prevádzky počas pracovného dňa </a:t>
                      </a:r>
                      <a:endParaRPr b="0" lang="sk-SK" sz="12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</a:tr>
              <a:tr h="2970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b="1" lang="sk-SK" sz="1200" spc="-1" strike="noStrike">
                          <a:solidFill>
                            <a:srgbClr val="ffffff"/>
                          </a:solidFill>
                          <a:latin typeface="Lucida Sans Unicode"/>
                        </a:rPr>
                        <a:t>II. stupeň </a:t>
                      </a:r>
                      <a:endParaRPr b="0" lang="sk-SK" sz="12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b="0" lang="sk-SK" sz="12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104 eur </a:t>
                      </a:r>
                      <a:endParaRPr b="0" lang="sk-SK" sz="12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b="0" lang="sk-SK" sz="12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70 eur </a:t>
                      </a:r>
                      <a:endParaRPr b="0" lang="sk-SK" sz="12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  <a:tr h="2970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b="1" lang="sk-SK" sz="1200" spc="-1" strike="noStrike">
                          <a:solidFill>
                            <a:srgbClr val="ffffff"/>
                          </a:solidFill>
                          <a:latin typeface="Lucida Sans Unicode"/>
                        </a:rPr>
                        <a:t>III. stupeň </a:t>
                      </a:r>
                      <a:endParaRPr b="0" lang="sk-SK" sz="12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b="0" lang="sk-SK" sz="12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234 eur </a:t>
                      </a:r>
                      <a:endParaRPr b="0" lang="sk-SK" sz="12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b="0" lang="sk-SK" sz="12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156 eur </a:t>
                      </a:r>
                      <a:endParaRPr b="0" lang="sk-SK" sz="12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2970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b="1" lang="sk-SK" sz="1200" spc="-1" strike="noStrike">
                          <a:solidFill>
                            <a:srgbClr val="ffffff"/>
                          </a:solidFill>
                          <a:latin typeface="Lucida Sans Unicode"/>
                        </a:rPr>
                        <a:t>IV. stupeň </a:t>
                      </a:r>
                      <a:endParaRPr b="0" lang="sk-SK" sz="12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b="0" lang="sk-SK" sz="12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312 eur </a:t>
                      </a:r>
                      <a:endParaRPr b="0" lang="sk-SK" sz="12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b="0" lang="sk-SK" sz="12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208 eur </a:t>
                      </a:r>
                      <a:endParaRPr b="0" lang="sk-SK" sz="12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  <a:tr h="2970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b="1" lang="sk-SK" sz="1200" spc="-1" strike="noStrike">
                          <a:solidFill>
                            <a:srgbClr val="ffffff"/>
                          </a:solidFill>
                          <a:latin typeface="Lucida Sans Unicode"/>
                        </a:rPr>
                        <a:t>V. stupeň </a:t>
                      </a:r>
                      <a:endParaRPr b="0" lang="sk-SK" sz="12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b="0" lang="sk-SK" sz="12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442 eur </a:t>
                      </a:r>
                      <a:endParaRPr b="0" lang="sk-SK" sz="12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b="0" lang="sk-SK" sz="12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295 eur </a:t>
                      </a:r>
                      <a:endParaRPr b="0" lang="sk-SK" sz="12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f0f3"/>
                    </a:solidFill>
                  </a:tcPr>
                </a:tc>
              </a:tr>
              <a:tr h="2970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b="1" lang="sk-SK" sz="1200" spc="-1" strike="noStrike">
                          <a:solidFill>
                            <a:srgbClr val="ffffff"/>
                          </a:solidFill>
                          <a:latin typeface="Lucida Sans Unicode"/>
                        </a:rPr>
                        <a:t>VI. stupeň </a:t>
                      </a:r>
                      <a:endParaRPr b="0" lang="sk-SK" sz="12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2da2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b="0" lang="sk-SK" sz="12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546 eur </a:t>
                      </a:r>
                      <a:endParaRPr b="0" lang="sk-SK" sz="12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b="0" lang="sk-SK" sz="1200" spc="-1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364 eur </a:t>
                      </a:r>
                      <a:endParaRPr b="0" lang="sk-SK" sz="12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ddfe8"/>
                    </a:solidFill>
                  </a:tcPr>
                </a:tc>
              </a:tr>
            </a:tbl>
          </a:graphicData>
        </a:graphic>
      </p:graphicFrame>
      <p:sp>
        <p:nvSpPr>
          <p:cNvPr id="151" name="CustomShape 2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3. Aktuálny stav – údaje</a:t>
            </a:r>
            <a:endParaRPr b="0" lang="sk-SK" sz="4100" spc="-1" strike="noStrike">
              <a:latin typeface="Arial"/>
            </a:endParaRPr>
          </a:p>
        </p:txBody>
      </p:sp>
      <p:sp>
        <p:nvSpPr>
          <p:cNvPr id="152" name="CustomShape 3"/>
          <p:cNvSpPr/>
          <p:nvPr/>
        </p:nvSpPr>
        <p:spPr>
          <a:xfrm>
            <a:off x="2514600" y="2351160"/>
            <a:ext cx="9143280" cy="456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3" name="CustomShape 4"/>
          <p:cNvSpPr/>
          <p:nvPr/>
        </p:nvSpPr>
        <p:spPr>
          <a:xfrm>
            <a:off x="1116360" y="2709000"/>
            <a:ext cx="432144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k-SK" sz="18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Tab: Výšku príspevkov pre rok 2020:</a:t>
            </a:r>
            <a:endParaRPr b="0" lang="sk-SK" sz="1800" spc="-1" strike="noStrike">
              <a:latin typeface="Arial"/>
            </a:endParaRPr>
          </a:p>
        </p:txBody>
      </p:sp>
      <p:sp>
        <p:nvSpPr>
          <p:cNvPr id="154" name="CustomShape 5"/>
          <p:cNvSpPr/>
          <p:nvPr/>
        </p:nvSpPr>
        <p:spPr>
          <a:xfrm>
            <a:off x="1115640" y="1484640"/>
            <a:ext cx="748800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k-SK" sz="18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Financovanie: </a:t>
            </a:r>
            <a:endParaRPr b="0" lang="sk-SK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3. Aktuálny stav - údaje</a:t>
            </a:r>
            <a:endParaRPr b="0" lang="sk-SK" sz="4100" spc="-1" strike="noStrike">
              <a:latin typeface="Arial"/>
            </a:endParaRPr>
          </a:p>
        </p:txBody>
      </p:sp>
      <p:graphicFrame>
        <p:nvGraphicFramePr>
          <p:cNvPr id="156" name="Zástupný symbol obsahu 3"/>
          <p:cNvGraphicFramePr/>
          <p:nvPr/>
        </p:nvGraphicFramePr>
        <p:xfrm>
          <a:off x="457200" y="1481040"/>
          <a:ext cx="8228880" cy="452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361</TotalTime>
  <Application>LibreOffice/6.3.4.2.0$Linux_X86_64 LibreOffice_project/30$Build-2</Application>
  <Words>1205</Words>
  <Paragraphs>322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2019-11-06T09:31:34Z</dcterms:created>
  <dc:creator>admin</dc:creator>
  <dc:description/>
  <dc:language>sk-SK</dc:language>
  <cp:lastModifiedBy>Michal </cp:lastModifiedBy>
  <dcterms:modified xsi:type="dcterms:W3CDTF">2020-01-15T09:50:58Z</dcterms:modified>
  <cp:revision>33</cp:revision>
  <dc:subject/>
  <dc:title>Podpora zapojenia ťažko zdravotne postihnutých do trhu práce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Prezentácia na obrazovke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17</vt:i4>
  </property>
</Properties>
</file>