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Layouts/slideLayout2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6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9.png" ContentType="image/png"/>
  <Override PartName="/ppt/media/image10.png" ContentType="image/png"/>
  <Override PartName="/ppt/media/image8.png" ContentType="image/png"/>
  <Override PartName="/ppt/media/image7.png" ContentType="image/png"/>
  <Override PartName="/ppt/media/image4.png" ContentType="image/png"/>
  <Override PartName="/ppt/media/image12.png" ContentType="image/png"/>
  <Override PartName="/ppt/media/image13.png" ContentType="image/png"/>
  <Override PartName="/ppt/media/image15.png" ContentType="image/png"/>
  <Override PartName="/ppt/media/image2.jpeg" ContentType="image/jpeg"/>
  <Override PartName="/ppt/media/image14.png" ContentType="image/png"/>
  <Override PartName="/ppt/media/image3.jpeg" ContentType="image/jpeg"/>
  <Override PartName="/ppt/media/image6.png" ContentType="image/png"/>
  <Override PartName="/ppt/media/image1.jpeg" ContentType="image/jpeg"/>
  <Override PartName="/ppt/media/image11.png" ContentType="image/png"/>
  <Override PartName="/ppt/media/image5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2040" cy="8481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2040" cy="8481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90000" rIns="90000" tIns="45000" bIns="45000" anchor="b">
            <a:normAutofit/>
          </a:bodyPr>
          <a:p>
            <a:pPr algn="r">
              <a:lnSpc>
                <a:spcPct val="100000"/>
              </a:lnSpc>
            </a:pPr>
            <a:r>
              <a:rPr b="1" lang="sk-SK" sz="4800" spc="-1" strike="noStrike">
                <a:solidFill>
                  <a:srgbClr val="464646"/>
                </a:solidFill>
                <a:latin typeface="Lucida Sans Unicode"/>
              </a:rPr>
              <a:t>Upravte štýly predlohy textu</a:t>
            </a:r>
            <a:endParaRPr b="0" lang="sk-SK" sz="4800" spc="-1" strike="noStrike">
              <a:solidFill>
                <a:srgbClr val="000000"/>
              </a:solidFill>
              <a:latin typeface="Lucida Sans Unicode"/>
            </a:endParaRPr>
          </a:p>
        </p:txBody>
      </p:sp>
      <p:grpSp>
        <p:nvGrpSpPr>
          <p:cNvPr id="6" name="Group 7"/>
          <p:cNvGrpSpPr/>
          <p:nvPr/>
        </p:nvGrpSpPr>
        <p:grpSpPr>
          <a:xfrm>
            <a:off x="-3600" y="4952880"/>
            <a:ext cx="9147600" cy="1911960"/>
            <a:chOff x="-3600" y="4952880"/>
            <a:chExt cx="9147600" cy="1911960"/>
          </a:xfrm>
        </p:grpSpPr>
        <p:sp>
          <p:nvSpPr>
            <p:cNvPr id="7" name="CustomShape 8"/>
            <p:cNvSpPr/>
            <p:nvPr/>
          </p:nvSpPr>
          <p:spPr>
            <a:xfrm>
              <a:off x="1687680" y="4952880"/>
              <a:ext cx="7455960" cy="487800"/>
            </a:xfrm>
            <a:custGeom>
              <a:avLst/>
              <a:gdLst/>
              <a:ah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35280" y="5237640"/>
              <a:ext cx="9108360" cy="788400"/>
            </a:xfrm>
            <a:custGeom>
              <a:avLst/>
              <a:gdLst/>
              <a:ah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0" y="5001120"/>
              <a:ext cx="9143640" cy="1863720"/>
            </a:xfrm>
            <a:custGeom>
              <a:avLst/>
              <a:gdLst/>
              <a:ah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tile/>
            </a:blipFill>
            <a:ln w="12600">
              <a:noFill/>
            </a:ln>
            <a:effectLst>
              <a:outerShdw blurRad="5080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" name="Line 11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240">
              <a:solidFill>
                <a:srgbClr val="196f85"/>
              </a:solidFill>
              <a:miter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494F28F4-BB8D-4494-A344-486CEA8B5CB8}" type="datetime">
              <a:rPr b="0" lang="sk-SK" sz="1000" spc="-1" strike="noStrike">
                <a:solidFill>
                  <a:srgbClr val="ffffff"/>
                </a:solidFill>
                <a:latin typeface="Lucida Sans Unicode"/>
              </a:rPr>
              <a:t>8. 11. 2019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sk-SK" sz="2400" spc="-1" strike="noStrike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073256F7-F73E-49B3-B4DA-1B8E0C86762C}" type="slidenum">
              <a:rPr b="0" lang="sk-SK" sz="1000" spc="-1" strike="noStrike">
                <a:solidFill>
                  <a:srgbClr val="ffffff"/>
                </a:solidFill>
                <a:latin typeface="Lucida Sans Unicode"/>
              </a:rPr>
              <a:t>&lt;number&gt;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Click to edit the outline text format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Second Outline Level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900" spc="-1" strike="noStrike">
                <a:solidFill>
                  <a:srgbClr val="000000"/>
                </a:solidFill>
                <a:latin typeface="Lucida Sans Unicode"/>
              </a:rPr>
              <a:t>Third Outline Level</a:t>
            </a:r>
            <a:endParaRPr b="0" lang="sk-SK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</a:rPr>
              <a:t>Fourth Outline Level</a:t>
            </a:r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Lucida Sans Unicode"/>
              </a:rPr>
              <a:t>Fifth Outline Level</a:t>
            </a:r>
            <a:endParaRPr b="0" lang="sk-SK" sz="2000" spc="-1" strike="noStrike">
              <a:solidFill>
                <a:srgbClr val="000000"/>
              </a:solidFill>
              <a:latin typeface="Lucida Sans Unicode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Lucida Sans Unicode"/>
              </a:rPr>
              <a:t>Sixth Outline Level</a:t>
            </a:r>
            <a:endParaRPr b="0" lang="sk-SK" sz="2000" spc="-1" strike="noStrike">
              <a:solidFill>
                <a:srgbClr val="000000"/>
              </a:solidFill>
              <a:latin typeface="Lucida Sans Unicode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Lucida Sans Unicode"/>
              </a:rPr>
              <a:t>Seventh Outline Level</a:t>
            </a:r>
            <a:endParaRPr b="0" lang="sk-SK" sz="20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2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4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Upravte štýl predlohy textu.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Druhá úroveň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Tretia úroveň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1900" spc="-1" strike="noStrike">
                <a:solidFill>
                  <a:srgbClr val="000000"/>
                </a:solidFill>
                <a:latin typeface="Lucida Sans Unicode"/>
              </a:rPr>
              <a:t>Štvrtá úroveň</a:t>
            </a:r>
            <a:endParaRPr b="0" lang="sk-SK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4" marL="13716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</a:rPr>
              <a:t>Piata úroveň</a:t>
            </a:r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6" name="PlaceHolder 6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E27FF282-81B7-4F1F-863A-4B7FFE30E4C6}" type="datetime">
              <a:rPr b="0" lang="sk-SK" sz="1000" spc="-1" strike="noStrike">
                <a:solidFill>
                  <a:srgbClr val="000000"/>
                </a:solidFill>
                <a:latin typeface="Lucida Sans Unicode"/>
              </a:rPr>
              <a:t>8. 11. 2019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57" name="PlaceHolder 7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sk-SK" sz="2400" spc="-1" strike="noStrike">
              <a:latin typeface="Times New Roman"/>
            </a:endParaRPr>
          </a:p>
        </p:txBody>
      </p:sp>
      <p:sp>
        <p:nvSpPr>
          <p:cNvPr id="58" name="PlaceHolder 8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B88BA3E6-955A-4066-A04F-7ED42D8B64A1}" type="slidenum">
              <a:rPr b="0" lang="sk-SK" sz="1000" spc="-1" strike="noStrike">
                <a:solidFill>
                  <a:srgbClr val="000000"/>
                </a:solidFill>
                <a:latin typeface="Lucida Sans Unicode"/>
              </a:rPr>
              <a:t>&lt;number&gt;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59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Upravte štýly predlohy textu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hyperlink" Target="http://www.iz.sk/" TargetMode="Externa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85800" y="836640"/>
            <a:ext cx="7772040" cy="23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 fontScale="70000"/>
          </a:bodyPr>
          <a:p>
            <a:pPr algn="r">
              <a:lnSpc>
                <a:spcPct val="100000"/>
              </a:lnSpc>
            </a:pPr>
            <a:r>
              <a:rPr b="1" lang="sk-SK" sz="4800" spc="-1" strike="noStrike">
                <a:solidFill>
                  <a:srgbClr val="464646"/>
                </a:solidFill>
                <a:latin typeface="Lucida Sans Unicode"/>
              </a:rPr>
              <a:t>Podpora zapojenia ťažko zdravotne postihnutých do trhu práce</a:t>
            </a:r>
            <a:endParaRPr b="0" lang="sk-SK" sz="4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685800" y="3611520"/>
            <a:ext cx="7772040" cy="119952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>
            <a:noAutofit/>
          </a:bodyPr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RNDr. Viliam Páleník, PhD.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IZ a EÚ SAV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</p:txBody>
      </p:sp>
      <p:pic>
        <p:nvPicPr>
          <p:cNvPr id="98" name="Picture 2" descr=""/>
          <p:cNvPicPr/>
          <p:nvPr/>
        </p:nvPicPr>
        <p:blipFill>
          <a:blip r:embed="rId1"/>
          <a:stretch/>
        </p:blipFill>
        <p:spPr>
          <a:xfrm>
            <a:off x="360000" y="3888000"/>
            <a:ext cx="1552320" cy="361440"/>
          </a:xfrm>
          <a:prstGeom prst="rect">
            <a:avLst/>
          </a:prstGeom>
          <a:ln>
            <a:noFill/>
          </a:ln>
        </p:spPr>
      </p:pic>
      <p:pic>
        <p:nvPicPr>
          <p:cNvPr id="99" name="Picture 5" descr=""/>
          <p:cNvPicPr/>
          <p:nvPr/>
        </p:nvPicPr>
        <p:blipFill>
          <a:blip r:embed="rId2"/>
          <a:stretch/>
        </p:blipFill>
        <p:spPr>
          <a:xfrm>
            <a:off x="539640" y="5384520"/>
            <a:ext cx="3245040" cy="790200"/>
          </a:xfrm>
          <a:prstGeom prst="rect">
            <a:avLst/>
          </a:prstGeom>
          <a:ln>
            <a:noFill/>
          </a:ln>
        </p:spPr>
      </p:pic>
      <p:sp>
        <p:nvSpPr>
          <p:cNvPr id="100" name="CustomShape 3"/>
          <p:cNvSpPr/>
          <p:nvPr/>
        </p:nvSpPr>
        <p:spPr>
          <a:xfrm>
            <a:off x="755640" y="6381360"/>
            <a:ext cx="806436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200" spc="-1" strike="noStrike">
                <a:solidFill>
                  <a:srgbClr val="000000"/>
                </a:solidFill>
                <a:latin typeface="Lucida Sans Unicode"/>
              </a:rPr>
              <a:t>Konferencia je súčasťou projektu Politiky zamestnanosti realizovaného Inštitútom zamestnanosti. Tento projekt je podporený z Európskeho sociálneho fondu v rámci OP EVS.</a:t>
            </a:r>
            <a:endParaRPr b="0" lang="sk-SK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Invalidní dôchodcovia - doliny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18" name="Picture 2" descr=""/>
          <p:cNvPicPr/>
          <p:nvPr/>
        </p:nvPicPr>
        <p:blipFill>
          <a:blip r:embed="rId1"/>
          <a:stretch/>
        </p:blipFill>
        <p:spPr>
          <a:xfrm>
            <a:off x="179640" y="1412640"/>
            <a:ext cx="8496720" cy="4680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Invalidní dôchodcovia - okresy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0" name="Picture 2" descr=""/>
          <p:cNvPicPr/>
          <p:nvPr/>
        </p:nvPicPr>
        <p:blipFill>
          <a:blip r:embed="rId1"/>
          <a:stretch/>
        </p:blipFill>
        <p:spPr>
          <a:xfrm>
            <a:off x="467640" y="1917000"/>
            <a:ext cx="8208720" cy="4176000"/>
          </a:xfrm>
          <a:prstGeom prst="rect">
            <a:avLst/>
          </a:prstGeom>
          <a:ln>
            <a:noFill/>
          </a:ln>
        </p:spPr>
      </p:pic>
      <p:sp>
        <p:nvSpPr>
          <p:cNvPr id="121" name="CustomShape 2"/>
          <p:cNvSpPr/>
          <p:nvPr/>
        </p:nvSpPr>
        <p:spPr>
          <a:xfrm>
            <a:off x="539640" y="1412640"/>
            <a:ext cx="8064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</a:rPr>
              <a:t>Podiel poberateľov invalidných dôchodkov na EA obyvateľstve, 2018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3200" spc="-1" strike="noStrike">
                <a:solidFill>
                  <a:srgbClr val="464646"/>
                </a:solidFill>
                <a:latin typeface="Lucida Sans Unicode"/>
              </a:rPr>
              <a:t>4. Zamestnaní invalidní dôchodcovia SR</a:t>
            </a:r>
            <a:endParaRPr b="0" lang="sk-SK" sz="32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3" name="Picture 2" descr=""/>
          <p:cNvPicPr/>
          <p:nvPr/>
        </p:nvPicPr>
        <p:blipFill>
          <a:blip r:embed="rId1"/>
          <a:stretch/>
        </p:blipFill>
        <p:spPr>
          <a:xfrm>
            <a:off x="395640" y="1340640"/>
            <a:ext cx="8280720" cy="4824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97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4. </a:t>
            </a:r>
            <a:r>
              <a:rPr b="1" lang="sk-SK" sz="3100" spc="-1" strike="noStrike">
                <a:solidFill>
                  <a:srgbClr val="464646"/>
                </a:solidFill>
                <a:latin typeface="Lucida Sans Unicode"/>
              </a:rPr>
              <a:t>Zamestnaní invalidní dôchodcovia - kraje</a:t>
            </a:r>
            <a:endParaRPr b="0" lang="sk-SK" sz="31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5" name="Picture 2" descr=""/>
          <p:cNvPicPr/>
          <p:nvPr/>
        </p:nvPicPr>
        <p:blipFill>
          <a:blip r:embed="rId1"/>
          <a:stretch/>
        </p:blipFill>
        <p:spPr>
          <a:xfrm>
            <a:off x="755640" y="1340640"/>
            <a:ext cx="7776360" cy="4680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8229240" cy="1281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3000" spc="-1" strike="noStrike">
                <a:solidFill>
                  <a:srgbClr val="464646"/>
                </a:solidFill>
                <a:latin typeface="Lucida Sans Unicode"/>
              </a:rPr>
              <a:t>4.</a:t>
            </a:r>
            <a:r>
              <a:rPr b="1" lang="sk-SK" sz="2800" spc="-1" strike="noStrike">
                <a:solidFill>
                  <a:srgbClr val="464646"/>
                </a:solidFill>
                <a:latin typeface="Lucida Sans Unicode"/>
              </a:rPr>
              <a:t>Zamestnaní invalidní dôchodcovia - doliny</a:t>
            </a:r>
            <a:endParaRPr b="0" lang="sk-SK" sz="28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7" name="Picture 2" descr=""/>
          <p:cNvPicPr/>
          <p:nvPr/>
        </p:nvPicPr>
        <p:blipFill>
          <a:blip r:embed="rId1"/>
          <a:stretch/>
        </p:blipFill>
        <p:spPr>
          <a:xfrm>
            <a:off x="611640" y="1268640"/>
            <a:ext cx="8064360" cy="5112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323640" y="274680"/>
            <a:ext cx="85687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97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4. </a:t>
            </a:r>
            <a:r>
              <a:rPr b="1" lang="sk-SK" sz="3100" spc="-1" strike="noStrike">
                <a:solidFill>
                  <a:srgbClr val="464646"/>
                </a:solidFill>
                <a:latin typeface="Lucida Sans Unicode"/>
              </a:rPr>
              <a:t>Zamestnaní invalidní dôchodcovia - okresy</a:t>
            </a:r>
            <a:endParaRPr b="0" lang="sk-SK" sz="31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29" name="Picture 2" descr=""/>
          <p:cNvPicPr/>
          <p:nvPr/>
        </p:nvPicPr>
        <p:blipFill>
          <a:blip r:embed="rId1"/>
          <a:stretch/>
        </p:blipFill>
        <p:spPr>
          <a:xfrm>
            <a:off x="467640" y="2061000"/>
            <a:ext cx="8280720" cy="3960000"/>
          </a:xfrm>
          <a:prstGeom prst="rect">
            <a:avLst/>
          </a:prstGeom>
          <a:ln>
            <a:noFill/>
          </a:ln>
        </p:spPr>
      </p:pic>
      <p:sp>
        <p:nvSpPr>
          <p:cNvPr id="130" name="CustomShape 2"/>
          <p:cNvSpPr/>
          <p:nvPr/>
        </p:nvSpPr>
        <p:spPr>
          <a:xfrm>
            <a:off x="899640" y="1556640"/>
            <a:ext cx="7344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sk-SK" sz="1800" spc="-1" strike="noStrike">
                <a:solidFill>
                  <a:srgbClr val="000000"/>
                </a:solidFill>
                <a:latin typeface="Lucida Sans Unicode"/>
              </a:rPr>
              <a:t>Podiel zamestnaných invalidných dôchodcov, 2018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Dôležitá hodnotová aj ekonomická téma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Skoro 300 000 občanov s príjmom pod 300 eur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Invalidní dôchodcovia vzrástli na cca 6,5%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ich zamestnanosť prekročila 20%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 BSK menej invalidov s vyššou zamestnanosťou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 hladových dolinách je viac invalidov s nižšou zamestnanosťou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2800" spc="-1" strike="noStrike">
                <a:solidFill>
                  <a:srgbClr val="464646"/>
                </a:solidFill>
                <a:latin typeface="Lucida Sans Unicode"/>
              </a:rPr>
              <a:t>5. Zamestnávanie zdravotne postihnutých - </a:t>
            </a:r>
            <a:br/>
            <a:r>
              <a:rPr b="1" lang="sk-SK" sz="2800" spc="-1" strike="noStrike">
                <a:solidFill>
                  <a:srgbClr val="464646"/>
                </a:solidFill>
                <a:latin typeface="Lucida Sans Unicode"/>
              </a:rPr>
              <a:t>zhrnutie </a:t>
            </a:r>
            <a:endParaRPr b="0" lang="sk-SK" sz="2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109800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Zlepšiť podmienky pre prácu?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Zlepšiť a rozšíriť špecifické formy zamestnávania?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Zmeniť motiváciu zamestnávateľov?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457200" y="274680"/>
            <a:ext cx="8229240" cy="135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56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5. Zdravotne postihnutí občania -</a:t>
            </a:r>
            <a:br/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Výzvy a návrhy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685800" y="836640"/>
            <a:ext cx="7772040" cy="151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 algn="r">
              <a:lnSpc>
                <a:spcPct val="100000"/>
              </a:lnSpc>
            </a:pPr>
            <a:r>
              <a:rPr b="1" lang="sk-SK" sz="4800" spc="-1" strike="noStrike">
                <a:solidFill>
                  <a:srgbClr val="464646"/>
                </a:solidFill>
                <a:latin typeface="Lucida Sans Unicode"/>
              </a:rPr>
              <a:t>Ďakujem za pozornosť</a:t>
            </a:r>
            <a:endParaRPr b="0" lang="sk-SK" sz="4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685800" y="3611520"/>
            <a:ext cx="7772040" cy="119952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>
            <a:normAutofit fontScale="78000"/>
          </a:bodyPr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RNDr. Viliam Páleník, PhD.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 u="sng">
                <a:solidFill>
                  <a:srgbClr val="ff8119"/>
                </a:solidFill>
                <a:uFillTx/>
                <a:latin typeface="Lucida Sans Unicode"/>
                <a:hlinkClick r:id="rId1"/>
              </a:rPr>
              <a:t>www.iz.sk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viliam.palenik@iz.sk</a:t>
            </a:r>
            <a:endParaRPr b="0" lang="sk-SK" sz="2700" spc="-1" strike="noStrike">
              <a:latin typeface="Arial"/>
            </a:endParaRPr>
          </a:p>
        </p:txBody>
      </p:sp>
      <p:pic>
        <p:nvPicPr>
          <p:cNvPr id="137" name="Picture 2" descr=""/>
          <p:cNvPicPr/>
          <p:nvPr/>
        </p:nvPicPr>
        <p:blipFill>
          <a:blip r:embed="rId2"/>
          <a:stretch/>
        </p:blipFill>
        <p:spPr>
          <a:xfrm>
            <a:off x="685800" y="4104000"/>
            <a:ext cx="1552320" cy="361440"/>
          </a:xfrm>
          <a:prstGeom prst="rect">
            <a:avLst/>
          </a:prstGeom>
          <a:ln>
            <a:noFill/>
          </a:ln>
        </p:spPr>
      </p:pic>
      <p:pic>
        <p:nvPicPr>
          <p:cNvPr id="138" name="Picture 5" descr=""/>
          <p:cNvPicPr/>
          <p:nvPr/>
        </p:nvPicPr>
        <p:blipFill>
          <a:blip r:embed="rId3"/>
          <a:stretch/>
        </p:blipFill>
        <p:spPr>
          <a:xfrm>
            <a:off x="539640" y="5384520"/>
            <a:ext cx="3245040" cy="790200"/>
          </a:xfrm>
          <a:prstGeom prst="rect">
            <a:avLst/>
          </a:prstGeom>
          <a:ln>
            <a:noFill/>
          </a:ln>
        </p:spPr>
      </p:pic>
      <p:sp>
        <p:nvSpPr>
          <p:cNvPr id="139" name="CustomShape 3"/>
          <p:cNvSpPr/>
          <p:nvPr/>
        </p:nvSpPr>
        <p:spPr>
          <a:xfrm>
            <a:off x="755640" y="6381360"/>
            <a:ext cx="806436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200" spc="-1" strike="noStrike">
                <a:solidFill>
                  <a:srgbClr val="000000"/>
                </a:solidFill>
                <a:latin typeface="Lucida Sans Unicode"/>
              </a:rPr>
              <a:t>Konferencia je súčasťou projektu Politiky zamestnanosti realizovaného Inštitútom zamestnanosti. Tento projekt je podporený z Európskeho sociálneho fondu v rámci OP EVS.</a:t>
            </a:r>
            <a:endParaRPr b="0" lang="sk-SK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Štruktúra prezentácie: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Motivácia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Aktuálny legislatívny stav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Aktuálna situácia - invalidní dôchodcovia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Aktuálna situácia – zamestnanosť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Zhrnutie a výzvy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2800" spc="-1" strike="noStrike">
                <a:solidFill>
                  <a:srgbClr val="464646"/>
                </a:solidFill>
                <a:latin typeface="Lucida Sans Unicode"/>
              </a:rPr>
              <a:t>Podpora zapojenia ťažko zdravotne postihnutých do trhu práce</a:t>
            </a:r>
            <a:endParaRPr b="0" lang="sk-SK" sz="2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Zdravotne postihnutí občania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Zreteľ trhu práce: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Hodnotový: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inklúzia 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solidarita 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Osobný: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sebarealizácia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životná úroveň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Celospoločenský: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zamestnanosť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pridaná hodnota  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1. Motivácia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64000"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Ústava SR:  Čl. 38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(1) Ženy, mladiství a </a:t>
            </a: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osoby zdravotne postihnuté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majú právo na zvýšenú ochranu zdravia pri práci a osobitné pracovné podmienky.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(2) Mladiství a </a:t>
            </a: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osoby zdravotne postihnuté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majú právo na osobitnú ochranu v pracovných vzťahoch a na pomoc pri príprave na povolanie.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(3) Podrobnosti o právach podľa odsekov 1 a 2 ustanoví zákon.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 Aktuálny legislatívny stav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1481400"/>
            <a:ext cx="8229240" cy="5259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Zákon č. 5/2004 Z.z. o službách zamestnanosti: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§ 8 Znevýhodnený uchádzač o zamestnanie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h) občan so zdravotným postihnutím.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§63 – Povinnosti zamestnávateľa pri zamestnávaní občanov so zdravotným postihnutím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§64 – Zadávanie zákaziek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§55 – Chránená dielňa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Zákon č. 112/2018 Z.z. o sociálnej ekonomike a sociálnych podnikoch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§12 - Integračný podnik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 Aktuálny legislatívny stav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2061000"/>
            <a:ext cx="8229240" cy="39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Zdravotne postihnutí občania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Poberatelia invalidných dôchodkov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Ekonomicky aktívni obyvatelia (EA)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Zamestnaný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Nezamestnaný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 Základné pojmy a indikátory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SR: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270 000 poberateľov invalidného dôchodku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	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6,5 %  EA 20-60 rokov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Invalidný dôchodok: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Pr. 277 euro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Medián: 270 eur 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Aktuálna situácia – invalidní dôchodcovia 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Invalidní dôchodcovia - SR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14" name="Picture 8" descr=""/>
          <p:cNvPicPr/>
          <p:nvPr/>
        </p:nvPicPr>
        <p:blipFill>
          <a:blip r:embed="rId1"/>
          <a:stretch/>
        </p:blipFill>
        <p:spPr>
          <a:xfrm>
            <a:off x="395640" y="1268640"/>
            <a:ext cx="7920360" cy="4536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8229240" cy="921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55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Invalidní dôchodcovia - kraje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  <p:pic>
        <p:nvPicPr>
          <p:cNvPr id="116" name="Picture 2" descr=""/>
          <p:cNvPicPr/>
          <p:nvPr/>
        </p:nvPicPr>
        <p:blipFill>
          <a:blip r:embed="rId1"/>
          <a:stretch/>
        </p:blipFill>
        <p:spPr>
          <a:xfrm>
            <a:off x="395640" y="1268640"/>
            <a:ext cx="8208720" cy="4752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Application>LibreOffice/6.3.3.2.0$Linux_X86_64 LibreOffice_project/30$Build-2</Application>
  <Words>439</Words>
  <Paragraphs>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2019-11-06T09:31:34Z</dcterms:created>
  <dc:creator>admin</dc:creator>
  <dc:description/>
  <dc:language>sk-SK</dc:language>
  <cp:lastModifiedBy>Michal </cp:lastModifiedBy>
  <dcterms:modified xsi:type="dcterms:W3CDTF">2019-11-08T14:14:37Z</dcterms:modified>
  <cp:revision>15</cp:revision>
  <dc:subject/>
  <dc:title>Podpora zapojenia ťažko zdravotne postihnutých do trhu práce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Prezentácia na obrazovke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18</vt:i4>
  </property>
</Properties>
</file>