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0080625" cy="7559675"/>
  <p:notesSz cx="7556500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7556400" cy="10692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42" name="CustomShape 2"/>
          <p:cNvSpPr/>
          <p:nvPr/>
        </p:nvSpPr>
        <p:spPr>
          <a:xfrm>
            <a:off x="0" y="0"/>
            <a:ext cx="7556400" cy="10691640"/>
          </a:xfrm>
          <a:custGeom>
            <a:avLst/>
            <a:gdLst/>
            <a:ahLst/>
            <a:rect l="0" t="0" r="r" b="b"/>
            <a:pathLst>
              <a:path w="20992" h="29701">
                <a:moveTo>
                  <a:pt x="3" y="0"/>
                </a:moveTo>
                <a:lnTo>
                  <a:pt x="4" y="0"/>
                </a:lnTo>
                <a:cubicBezTo>
                  <a:pt x="3" y="0"/>
                  <a:pt x="3" y="0"/>
                  <a:pt x="2" y="1"/>
                </a:cubicBezTo>
                <a:cubicBezTo>
                  <a:pt x="1" y="1"/>
                  <a:pt x="1" y="1"/>
                  <a:pt x="1" y="2"/>
                </a:cubicBezTo>
                <a:cubicBezTo>
                  <a:pt x="0" y="3"/>
                  <a:pt x="0" y="3"/>
                  <a:pt x="0" y="4"/>
                </a:cubicBezTo>
                <a:lnTo>
                  <a:pt x="0" y="29696"/>
                </a:lnTo>
                <a:lnTo>
                  <a:pt x="0" y="29696"/>
                </a:lnTo>
                <a:cubicBezTo>
                  <a:pt x="0" y="29697"/>
                  <a:pt x="0" y="29697"/>
                  <a:pt x="1" y="29698"/>
                </a:cubicBezTo>
                <a:cubicBezTo>
                  <a:pt x="1" y="29699"/>
                  <a:pt x="1" y="29699"/>
                  <a:pt x="2" y="29699"/>
                </a:cubicBezTo>
                <a:cubicBezTo>
                  <a:pt x="3" y="29700"/>
                  <a:pt x="3" y="29700"/>
                  <a:pt x="4" y="29700"/>
                </a:cubicBezTo>
                <a:lnTo>
                  <a:pt x="20987" y="29700"/>
                </a:lnTo>
                <a:lnTo>
                  <a:pt x="20987" y="29700"/>
                </a:lnTo>
                <a:cubicBezTo>
                  <a:pt x="20988" y="29700"/>
                  <a:pt x="20988" y="29700"/>
                  <a:pt x="20989" y="29699"/>
                </a:cubicBezTo>
                <a:cubicBezTo>
                  <a:pt x="20990" y="29699"/>
                  <a:pt x="20990" y="29699"/>
                  <a:pt x="20990" y="29698"/>
                </a:cubicBezTo>
                <a:cubicBezTo>
                  <a:pt x="20991" y="29697"/>
                  <a:pt x="20991" y="29697"/>
                  <a:pt x="20991" y="29696"/>
                </a:cubicBezTo>
                <a:lnTo>
                  <a:pt x="20991" y="3"/>
                </a:lnTo>
                <a:lnTo>
                  <a:pt x="20991" y="4"/>
                </a:lnTo>
                <a:lnTo>
                  <a:pt x="20991" y="4"/>
                </a:lnTo>
                <a:cubicBezTo>
                  <a:pt x="20991" y="3"/>
                  <a:pt x="20991" y="3"/>
                  <a:pt x="20990" y="2"/>
                </a:cubicBezTo>
                <a:cubicBezTo>
                  <a:pt x="20990" y="1"/>
                  <a:pt x="20990" y="1"/>
                  <a:pt x="20989" y="1"/>
                </a:cubicBezTo>
                <a:cubicBezTo>
                  <a:pt x="20988" y="0"/>
                  <a:pt x="20988" y="0"/>
                  <a:pt x="209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3"/>
          <p:cNvSpPr/>
          <p:nvPr/>
        </p:nvSpPr>
        <p:spPr>
          <a:xfrm>
            <a:off x="0" y="0"/>
            <a:ext cx="7556400" cy="10691640"/>
          </a:xfrm>
          <a:custGeom>
            <a:avLst/>
            <a:gdLst/>
            <a:ahLst/>
            <a:rect l="0" t="0" r="r" b="b"/>
            <a:pathLst>
              <a:path w="20992" h="29701">
                <a:moveTo>
                  <a:pt x="3" y="0"/>
                </a:moveTo>
                <a:lnTo>
                  <a:pt x="4" y="0"/>
                </a:lnTo>
                <a:cubicBezTo>
                  <a:pt x="3" y="0"/>
                  <a:pt x="3" y="0"/>
                  <a:pt x="2" y="1"/>
                </a:cubicBezTo>
                <a:cubicBezTo>
                  <a:pt x="1" y="1"/>
                  <a:pt x="1" y="1"/>
                  <a:pt x="1" y="2"/>
                </a:cubicBezTo>
                <a:cubicBezTo>
                  <a:pt x="0" y="3"/>
                  <a:pt x="0" y="3"/>
                  <a:pt x="0" y="4"/>
                </a:cubicBezTo>
                <a:lnTo>
                  <a:pt x="0" y="29696"/>
                </a:lnTo>
                <a:lnTo>
                  <a:pt x="0" y="29696"/>
                </a:lnTo>
                <a:cubicBezTo>
                  <a:pt x="0" y="29697"/>
                  <a:pt x="0" y="29697"/>
                  <a:pt x="1" y="29698"/>
                </a:cubicBezTo>
                <a:cubicBezTo>
                  <a:pt x="1" y="29699"/>
                  <a:pt x="1" y="29699"/>
                  <a:pt x="2" y="29699"/>
                </a:cubicBezTo>
                <a:cubicBezTo>
                  <a:pt x="3" y="29700"/>
                  <a:pt x="3" y="29700"/>
                  <a:pt x="4" y="29700"/>
                </a:cubicBezTo>
                <a:lnTo>
                  <a:pt x="20987" y="29700"/>
                </a:lnTo>
                <a:lnTo>
                  <a:pt x="20987" y="29700"/>
                </a:lnTo>
                <a:cubicBezTo>
                  <a:pt x="20988" y="29700"/>
                  <a:pt x="20988" y="29700"/>
                  <a:pt x="20989" y="29699"/>
                </a:cubicBezTo>
                <a:cubicBezTo>
                  <a:pt x="20990" y="29699"/>
                  <a:pt x="20990" y="29699"/>
                  <a:pt x="20990" y="29698"/>
                </a:cubicBezTo>
                <a:cubicBezTo>
                  <a:pt x="20991" y="29697"/>
                  <a:pt x="20991" y="29697"/>
                  <a:pt x="20991" y="29696"/>
                </a:cubicBezTo>
                <a:lnTo>
                  <a:pt x="20991" y="3"/>
                </a:lnTo>
                <a:lnTo>
                  <a:pt x="20991" y="4"/>
                </a:lnTo>
                <a:lnTo>
                  <a:pt x="20991" y="4"/>
                </a:lnTo>
                <a:cubicBezTo>
                  <a:pt x="20991" y="3"/>
                  <a:pt x="20991" y="3"/>
                  <a:pt x="20990" y="2"/>
                </a:cubicBezTo>
                <a:cubicBezTo>
                  <a:pt x="20990" y="1"/>
                  <a:pt x="20990" y="1"/>
                  <a:pt x="20989" y="1"/>
                </a:cubicBezTo>
                <a:cubicBezTo>
                  <a:pt x="20988" y="0"/>
                  <a:pt x="20988" y="0"/>
                  <a:pt x="20987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"/>
          <p:cNvSpPr/>
          <p:nvPr/>
        </p:nvSpPr>
        <p:spPr>
          <a:xfrm>
            <a:off x="1311120" y="1027080"/>
            <a:ext cx="4934160" cy="370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1169640" y="5086080"/>
            <a:ext cx="5219640" cy="4105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Img"/>
          </p:nvPr>
        </p:nvSpPr>
        <p:spPr>
          <a:xfrm>
            <a:off x="1104480" y="812880"/>
            <a:ext cx="5343480" cy="400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311120" y="1027080"/>
            <a:ext cx="4934160" cy="370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169640" y="5086080"/>
            <a:ext cx="5219640" cy="4105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0000" y="182520"/>
            <a:ext cx="9000000" cy="125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80000" y="1800000"/>
            <a:ext cx="916236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80000" y="4286880"/>
            <a:ext cx="916236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0000" y="182520"/>
            <a:ext cx="9000000" cy="125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80000" y="1800000"/>
            <a:ext cx="4471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875120" y="1800000"/>
            <a:ext cx="4471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80000" y="4286880"/>
            <a:ext cx="4471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875120" y="4286880"/>
            <a:ext cx="4471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0000" y="182520"/>
            <a:ext cx="9000000" cy="125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80000" y="1800000"/>
            <a:ext cx="2950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78160" y="1800000"/>
            <a:ext cx="2950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376320" y="1800000"/>
            <a:ext cx="2950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80000" y="4286880"/>
            <a:ext cx="2950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78160" y="4286880"/>
            <a:ext cx="2950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376320" y="4286880"/>
            <a:ext cx="2950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0000" y="182520"/>
            <a:ext cx="9000000" cy="125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80000" y="1800000"/>
            <a:ext cx="9162360" cy="476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0000" y="182520"/>
            <a:ext cx="9000000" cy="125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80000" y="1800000"/>
            <a:ext cx="9162360" cy="4761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0000" y="182520"/>
            <a:ext cx="9000000" cy="125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80000" y="1800000"/>
            <a:ext cx="4471200" cy="4761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875120" y="1800000"/>
            <a:ext cx="4471200" cy="4761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0000" y="182520"/>
            <a:ext cx="9000000" cy="125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0000" y="182520"/>
            <a:ext cx="9000000" cy="583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0000" y="182520"/>
            <a:ext cx="9000000" cy="125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80000" y="1800000"/>
            <a:ext cx="4471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875120" y="1800000"/>
            <a:ext cx="4471200" cy="4761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80000" y="4286880"/>
            <a:ext cx="4471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0000" y="182520"/>
            <a:ext cx="9000000" cy="125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80000" y="1800000"/>
            <a:ext cx="4471200" cy="4761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875120" y="1800000"/>
            <a:ext cx="4471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875120" y="4286880"/>
            <a:ext cx="4471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0000" y="182520"/>
            <a:ext cx="9000000" cy="125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80000" y="1800000"/>
            <a:ext cx="4471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875120" y="1800000"/>
            <a:ext cx="447120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80000" y="4286880"/>
            <a:ext cx="9162360" cy="2270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0080000" cy="162000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540000" y="182520"/>
            <a:ext cx="9000000" cy="1257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80000" y="1800000"/>
            <a:ext cx="9162360" cy="4761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lvl="1" marL="438840">
              <a:spcAft>
                <a:spcPts val="1137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7800"/>
                <a:tab algn="l" pos="487080"/>
                <a:tab algn="l" pos="936360"/>
                <a:tab algn="l" pos="1385640"/>
                <a:tab algn="l" pos="1834920"/>
                <a:tab algn="l" pos="2284200"/>
                <a:tab algn="l" pos="2733480"/>
                <a:tab algn="l" pos="3182760"/>
                <a:tab algn="l" pos="3632040"/>
                <a:tab algn="l" pos="4081320"/>
                <a:tab algn="l" pos="4530600"/>
                <a:tab algn="l" pos="4979880"/>
                <a:tab algn="l" pos="5429160"/>
                <a:tab algn="l" pos="5878440"/>
                <a:tab algn="l" pos="6327720"/>
                <a:tab algn="l" pos="6777000"/>
                <a:tab algn="l" pos="7226280"/>
                <a:tab algn="l" pos="7675560"/>
                <a:tab algn="l" pos="8124480"/>
                <a:tab algn="l" pos="8573760"/>
              </a:tabLst>
            </a:pPr>
            <a:r>
              <a:rPr b="0" lang="sk-SK" sz="4000" spc="-1" strike="noStrike">
                <a:solidFill>
                  <a:srgbClr val="000000"/>
                </a:solidFill>
                <a:latin typeface="Arial"/>
                <a:ea typeface="msgothic"/>
              </a:rPr>
              <a:t>Second Outline Level</a:t>
            </a:r>
            <a:endParaRPr b="0" lang="sk-SK" sz="4000" spc="-1" strike="noStrike">
              <a:solidFill>
                <a:srgbClr val="000000"/>
              </a:solidFill>
              <a:latin typeface="Arial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  <a:ea typeface="msgothic"/>
              </a:rPr>
              <a:t>Third Outline Level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  <a:p>
            <a:pPr lvl="3" marL="822960">
              <a:spcAft>
                <a:spcPts val="573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72720"/>
                <a:tab algn="l" pos="522000"/>
                <a:tab algn="l" pos="971280"/>
                <a:tab algn="l" pos="1420560"/>
                <a:tab algn="l" pos="1869840"/>
                <a:tab algn="l" pos="2319120"/>
                <a:tab algn="l" pos="2768400"/>
                <a:tab algn="l" pos="3217680"/>
                <a:tab algn="l" pos="3666960"/>
                <a:tab algn="l" pos="4116240"/>
                <a:tab algn="l" pos="4565520"/>
                <a:tab algn="l" pos="5014800"/>
                <a:tab algn="l" pos="5464080"/>
                <a:tab algn="l" pos="5913360"/>
                <a:tab algn="l" pos="6362640"/>
                <a:tab algn="l" pos="6811920"/>
                <a:tab algn="l" pos="7261200"/>
                <a:tab algn="l" pos="7710480"/>
                <a:tab algn="l" pos="8159400"/>
                <a:tab algn="l" pos="860868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  <a:ea typeface="msgothic"/>
              </a:rPr>
              <a:t>Fourth Outline Level</a:t>
            </a:r>
            <a:endParaRPr b="0" lang="sk-SK" sz="2000" spc="-1" strike="noStrike">
              <a:solidFill>
                <a:srgbClr val="000000"/>
              </a:solidFill>
              <a:latin typeface="Times New Roman"/>
            </a:endParaRPr>
          </a:p>
          <a:p>
            <a:pPr lvl="4" marL="2155680"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0360"/>
                <a:tab algn="l" pos="539640"/>
                <a:tab algn="l" pos="988920"/>
                <a:tab algn="l" pos="1438200"/>
                <a:tab algn="l" pos="1887480"/>
                <a:tab algn="l" pos="2336760"/>
                <a:tab algn="l" pos="2786040"/>
                <a:tab algn="l" pos="3235320"/>
                <a:tab algn="l" pos="3684240"/>
                <a:tab algn="l" pos="4133520"/>
                <a:tab algn="l" pos="4582800"/>
                <a:tab algn="l" pos="5032080"/>
                <a:tab algn="l" pos="5481360"/>
                <a:tab algn="l" pos="5930640"/>
                <a:tab algn="l" pos="6379920"/>
                <a:tab algn="l" pos="6829200"/>
                <a:tab algn="l" pos="7278480"/>
                <a:tab algn="l" pos="7727760"/>
                <a:tab algn="l" pos="8177040"/>
                <a:tab algn="l" pos="862632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  <a:ea typeface="msgothic"/>
              </a:rPr>
              <a:t>Fifth Outline Level</a:t>
            </a:r>
            <a:endParaRPr b="0" lang="sk-SK" sz="2000" spc="-1" strike="noStrike">
              <a:solidFill>
                <a:srgbClr val="000000"/>
              </a:solidFill>
              <a:latin typeface="Times New Roman"/>
            </a:endParaRPr>
          </a:p>
          <a:p>
            <a:pPr lvl="5" marL="2155680"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0360"/>
                <a:tab algn="l" pos="539640"/>
                <a:tab algn="l" pos="988920"/>
                <a:tab algn="l" pos="1438200"/>
                <a:tab algn="l" pos="1887480"/>
                <a:tab algn="l" pos="2336760"/>
                <a:tab algn="l" pos="2786040"/>
                <a:tab algn="l" pos="3235320"/>
                <a:tab algn="l" pos="3684240"/>
                <a:tab algn="l" pos="4133520"/>
                <a:tab algn="l" pos="4582800"/>
                <a:tab algn="l" pos="5032080"/>
                <a:tab algn="l" pos="5481360"/>
                <a:tab algn="l" pos="5930640"/>
                <a:tab algn="l" pos="6379920"/>
                <a:tab algn="l" pos="6829200"/>
                <a:tab algn="l" pos="7278480"/>
                <a:tab algn="l" pos="7727760"/>
                <a:tab algn="l" pos="8177040"/>
                <a:tab algn="l" pos="862632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  <a:ea typeface="msgothic"/>
              </a:rPr>
              <a:t>Sixth Outline Level</a:t>
            </a:r>
            <a:endParaRPr b="0" lang="sk-SK" sz="2000" spc="-1" strike="noStrike">
              <a:solidFill>
                <a:srgbClr val="000000"/>
              </a:solidFill>
              <a:latin typeface="Times New Roman"/>
            </a:endParaRPr>
          </a:p>
          <a:p>
            <a:pPr lvl="6" marL="2155680"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0360"/>
                <a:tab algn="l" pos="539640"/>
                <a:tab algn="l" pos="988920"/>
                <a:tab algn="l" pos="1438200"/>
                <a:tab algn="l" pos="1887480"/>
                <a:tab algn="l" pos="2336760"/>
                <a:tab algn="l" pos="2786040"/>
                <a:tab algn="l" pos="3235320"/>
                <a:tab algn="l" pos="3684240"/>
                <a:tab algn="l" pos="4133520"/>
                <a:tab algn="l" pos="4582800"/>
                <a:tab algn="l" pos="5032080"/>
                <a:tab algn="l" pos="5481360"/>
                <a:tab algn="l" pos="5930640"/>
                <a:tab algn="l" pos="6379920"/>
                <a:tab algn="l" pos="6829200"/>
                <a:tab algn="l" pos="7278480"/>
                <a:tab algn="l" pos="7727760"/>
                <a:tab algn="l" pos="8177040"/>
                <a:tab algn="l" pos="862632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  <a:ea typeface="msgothic"/>
              </a:rPr>
              <a:t>Seventh Outline Level</a:t>
            </a:r>
            <a:endParaRPr b="0" lang="sk-SK" sz="2000" spc="-1" strike="noStrike">
              <a:solidFill>
                <a:srgbClr val="000000"/>
              </a:solidFill>
              <a:latin typeface="Times New Roman"/>
            </a:endParaRPr>
          </a:p>
          <a:p>
            <a:pPr lvl="7" marL="2155680"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0360"/>
                <a:tab algn="l" pos="539640"/>
                <a:tab algn="l" pos="988920"/>
                <a:tab algn="l" pos="1438200"/>
                <a:tab algn="l" pos="1887480"/>
                <a:tab algn="l" pos="2336760"/>
                <a:tab algn="l" pos="2786040"/>
                <a:tab algn="l" pos="3235320"/>
                <a:tab algn="l" pos="3684240"/>
                <a:tab algn="l" pos="4133520"/>
                <a:tab algn="l" pos="4582800"/>
                <a:tab algn="l" pos="5032080"/>
                <a:tab algn="l" pos="5481360"/>
                <a:tab algn="l" pos="5930640"/>
                <a:tab algn="l" pos="6379920"/>
                <a:tab algn="l" pos="6829200"/>
                <a:tab algn="l" pos="7278480"/>
                <a:tab algn="l" pos="7727760"/>
                <a:tab algn="l" pos="8177040"/>
                <a:tab algn="l" pos="862632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  <a:ea typeface="msgothic"/>
              </a:rPr>
              <a:t>Eighth Outline Level</a:t>
            </a:r>
            <a:endParaRPr b="0" lang="sk-SK" sz="2000" spc="-1" strike="noStrike">
              <a:solidFill>
                <a:srgbClr val="000000"/>
              </a:solidFill>
              <a:latin typeface="Times New Roman"/>
            </a:endParaRPr>
          </a:p>
          <a:p>
            <a:pPr lvl="8" marL="2155680"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0360"/>
                <a:tab algn="l" pos="539640"/>
                <a:tab algn="l" pos="988920"/>
                <a:tab algn="l" pos="1438200"/>
                <a:tab algn="l" pos="1887480"/>
                <a:tab algn="l" pos="2336760"/>
                <a:tab algn="l" pos="2786040"/>
                <a:tab algn="l" pos="3235320"/>
                <a:tab algn="l" pos="3684240"/>
                <a:tab algn="l" pos="4133520"/>
                <a:tab algn="l" pos="4582800"/>
                <a:tab algn="l" pos="5032080"/>
                <a:tab algn="l" pos="5481360"/>
                <a:tab algn="l" pos="5930640"/>
                <a:tab algn="l" pos="6379920"/>
                <a:tab algn="l" pos="6829200"/>
                <a:tab algn="l" pos="7278480"/>
                <a:tab algn="l" pos="7727760"/>
                <a:tab algn="l" pos="8177040"/>
                <a:tab algn="l" pos="862632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  <a:ea typeface="msgothic"/>
              </a:rPr>
              <a:t>Ninth Outline Level</a:t>
            </a:r>
            <a:endParaRPr b="0" lang="sk-SK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" descr=""/>
          <p:cNvPicPr/>
          <p:nvPr/>
        </p:nvPicPr>
        <p:blipFill>
          <a:blip r:embed="rId2"/>
          <a:srcRect l="0" t="17215" r="0" b="20692"/>
          <a:stretch/>
        </p:blipFill>
        <p:spPr>
          <a:xfrm>
            <a:off x="180000" y="6480000"/>
            <a:ext cx="5220000" cy="1079640"/>
          </a:xfrm>
          <a:prstGeom prst="rect">
            <a:avLst/>
          </a:prstGeom>
          <a:ln w="0">
            <a:noFill/>
          </a:ln>
        </p:spPr>
      </p:pic>
      <p:pic>
        <p:nvPicPr>
          <p:cNvPr id="4" name="" descr=""/>
          <p:cNvPicPr/>
          <p:nvPr/>
        </p:nvPicPr>
        <p:blipFill>
          <a:blip r:embed="rId3"/>
          <a:stretch/>
        </p:blipFill>
        <p:spPr>
          <a:xfrm>
            <a:off x="7560000" y="6300000"/>
            <a:ext cx="2545920" cy="12600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www.iz.sk/sk/projekty/inkluzivny-rast/konferencia-september-2020" TargetMode="Externa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www.iz.sk/kalkulacka" TargetMode="External"/><Relationship Id="rId2" Type="http://schemas.openxmlformats.org/officeDocument/2006/relationships/hyperlink" Target="https://www.iz.sk/kalkulacka/o-kalkulacke" TargetMode="External"/><Relationship Id="rId3" Type="http://schemas.openxmlformats.org/officeDocument/2006/relationships/hyperlink" Target="https://www.iz.sk/kalkulacka/otazky" TargetMode="External"/><Relationship Id="rId4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www.iz.sk/dochodkova-kalkulacka" TargetMode="External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www.iz.sk/exekucna-kalkulacka" TargetMode="Externa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www.iz.sk/kalkulacka" TargetMode="External"/><Relationship Id="rId2" Type="http://schemas.openxmlformats.org/officeDocument/2006/relationships/hyperlink" Target="https://www.iz.sk/sk/projekty/politiky-zamestnanosti" TargetMode="External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www.iz.sk/kalkulacka" TargetMode="External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2292480"/>
            <a:ext cx="10080720" cy="3647520"/>
          </a:xfrm>
          <a:custGeom>
            <a:avLst/>
            <a:gdLst/>
            <a:ahLst/>
            <a:rect l="0" t="0" r="r" b="b"/>
            <a:pathLst>
              <a:path w="28004" h="10134">
                <a:moveTo>
                  <a:pt x="5" y="0"/>
                </a:moveTo>
                <a:lnTo>
                  <a:pt x="5" y="0"/>
                </a:lnTo>
                <a:cubicBezTo>
                  <a:pt x="4" y="0"/>
                  <a:pt x="3" y="0"/>
                  <a:pt x="3" y="1"/>
                </a:cubicBezTo>
                <a:cubicBezTo>
                  <a:pt x="2" y="1"/>
                  <a:pt x="1" y="2"/>
                  <a:pt x="1" y="3"/>
                </a:cubicBezTo>
                <a:cubicBezTo>
                  <a:pt x="0" y="3"/>
                  <a:pt x="0" y="4"/>
                  <a:pt x="0" y="5"/>
                </a:cubicBezTo>
                <a:lnTo>
                  <a:pt x="0" y="10127"/>
                </a:lnTo>
                <a:lnTo>
                  <a:pt x="0" y="10128"/>
                </a:lnTo>
                <a:cubicBezTo>
                  <a:pt x="0" y="10129"/>
                  <a:pt x="0" y="10130"/>
                  <a:pt x="1" y="10130"/>
                </a:cubicBezTo>
                <a:cubicBezTo>
                  <a:pt x="1" y="10131"/>
                  <a:pt x="2" y="10132"/>
                  <a:pt x="3" y="10132"/>
                </a:cubicBezTo>
                <a:cubicBezTo>
                  <a:pt x="3" y="10133"/>
                  <a:pt x="4" y="10133"/>
                  <a:pt x="5" y="10133"/>
                </a:cubicBezTo>
                <a:lnTo>
                  <a:pt x="27997" y="10133"/>
                </a:lnTo>
                <a:lnTo>
                  <a:pt x="27998" y="10133"/>
                </a:lnTo>
                <a:cubicBezTo>
                  <a:pt x="27999" y="10133"/>
                  <a:pt x="28000" y="10133"/>
                  <a:pt x="28000" y="10132"/>
                </a:cubicBezTo>
                <a:cubicBezTo>
                  <a:pt x="28001" y="10132"/>
                  <a:pt x="28002" y="10131"/>
                  <a:pt x="28002" y="10130"/>
                </a:cubicBezTo>
                <a:cubicBezTo>
                  <a:pt x="28003" y="10130"/>
                  <a:pt x="28003" y="10129"/>
                  <a:pt x="28003" y="10128"/>
                </a:cubicBezTo>
                <a:lnTo>
                  <a:pt x="28003" y="5"/>
                </a:lnTo>
                <a:lnTo>
                  <a:pt x="28003" y="5"/>
                </a:lnTo>
                <a:lnTo>
                  <a:pt x="28003" y="5"/>
                </a:lnTo>
                <a:cubicBezTo>
                  <a:pt x="28003" y="4"/>
                  <a:pt x="28003" y="3"/>
                  <a:pt x="28002" y="3"/>
                </a:cubicBezTo>
                <a:cubicBezTo>
                  <a:pt x="28002" y="2"/>
                  <a:pt x="28001" y="1"/>
                  <a:pt x="28000" y="1"/>
                </a:cubicBezTo>
                <a:cubicBezTo>
                  <a:pt x="28000" y="0"/>
                  <a:pt x="27999" y="0"/>
                  <a:pt x="27998" y="0"/>
                </a:cubicBezTo>
                <a:lnTo>
                  <a:pt x="5" y="0"/>
                </a:lnTo>
              </a:path>
            </a:pathLst>
          </a:custGeom>
          <a:solidFill>
            <a:srgbClr val="b3b3b3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TextShape 2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Shape 3"/>
          <p:cNvSpPr txBox="1"/>
          <p:nvPr/>
        </p:nvSpPr>
        <p:spPr>
          <a:xfrm>
            <a:off x="360000" y="2460600"/>
            <a:ext cx="882000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Mzdová kalkulačka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Nástroj pomoci pri zamestnávaní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Shape 4"/>
          <p:cNvSpPr txBox="1"/>
          <p:nvPr/>
        </p:nvSpPr>
        <p:spPr>
          <a:xfrm>
            <a:off x="420480" y="3896640"/>
            <a:ext cx="9299520" cy="209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595"/>
              </a:spcAft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Táto prezentácie je súčasťou projektu Politiky zamestnanosti realizovaného Inštitútom zamestnanosti. Tento projekt je podporený z Európskeho sociálneho fondu v rámci OP EVS.</a:t>
            </a:r>
            <a:endParaRPr b="0" lang="en-US" sz="22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595"/>
              </a:spcAft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21. 9. 2020, Nezamestnanosť nielen v čase korony, Krompachy</a:t>
            </a:r>
            <a:endParaRPr b="0" lang="en-US" sz="22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595"/>
              </a:spcAft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imes New Roman"/>
                <a:hlinkClick r:id="rId1"/>
              </a:rPr>
              <a:t>https://www.iz.sk/sk/projekty/inkluzivny-rast/konferencia-september-2020</a:t>
            </a:r>
            <a:r>
              <a:rPr b="0" lang="en-US" sz="22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Mzdová kalkulačka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25200" y="72000"/>
            <a:ext cx="10079640" cy="744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671400" y="12240"/>
            <a:ext cx="8787600" cy="75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25200" y="102240"/>
            <a:ext cx="10079640" cy="73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novinka: exekúcie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360" y="1714680"/>
            <a:ext cx="10079640" cy="584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25200" y="88560"/>
            <a:ext cx="10079640" cy="740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Problémy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čistý príjem sa v čase mení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lvl="1" marL="438840">
              <a:spcAft>
                <a:spcPts val="1137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7800"/>
                <a:tab algn="l" pos="487080"/>
                <a:tab algn="l" pos="936360"/>
                <a:tab algn="l" pos="1385640"/>
                <a:tab algn="l" pos="1834920"/>
                <a:tab algn="l" pos="2284200"/>
                <a:tab algn="l" pos="2733480"/>
                <a:tab algn="l" pos="3182760"/>
                <a:tab algn="l" pos="3632040"/>
                <a:tab algn="l" pos="4081320"/>
                <a:tab algn="l" pos="4530600"/>
                <a:tab algn="l" pos="4979880"/>
                <a:tab algn="l" pos="5429160"/>
                <a:tab algn="l" pos="5878440"/>
                <a:tab algn="l" pos="6327720"/>
                <a:tab algn="l" pos="6777000"/>
                <a:tab algn="l" pos="7226280"/>
                <a:tab algn="l" pos="7675560"/>
                <a:tab algn="l" pos="8124480"/>
                <a:tab algn="l" pos="8573760"/>
              </a:tabLst>
            </a:pPr>
            <a:r>
              <a:rPr b="0" lang="sk-SK" sz="4000" spc="-1" strike="noStrike">
                <a:solidFill>
                  <a:srgbClr val="000000"/>
                </a:solidFill>
                <a:latin typeface="Arial"/>
              </a:rPr>
              <a:t>zmeny: po 6 mesiacoch, po roku zamestnania</a:t>
            </a:r>
            <a:endParaRPr b="0" lang="sk-SK" sz="4000" spc="-1" strike="noStrike">
              <a:solidFill>
                <a:srgbClr val="000000"/>
              </a:solidFill>
              <a:latin typeface="Arial"/>
            </a:endParaRPr>
          </a:p>
          <a:p>
            <a:pPr lvl="1" marL="438840">
              <a:spcAft>
                <a:spcPts val="1137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7800"/>
                <a:tab algn="l" pos="487080"/>
                <a:tab algn="l" pos="936360"/>
                <a:tab algn="l" pos="1385640"/>
                <a:tab algn="l" pos="1834920"/>
                <a:tab algn="l" pos="2284200"/>
                <a:tab algn="l" pos="2733480"/>
                <a:tab algn="l" pos="3182760"/>
                <a:tab algn="l" pos="3632040"/>
                <a:tab algn="l" pos="4081320"/>
                <a:tab algn="l" pos="4530600"/>
                <a:tab algn="l" pos="4979880"/>
                <a:tab algn="l" pos="5429160"/>
                <a:tab algn="l" pos="5878440"/>
                <a:tab algn="l" pos="6327720"/>
                <a:tab algn="l" pos="6777000"/>
                <a:tab algn="l" pos="7226280"/>
                <a:tab algn="l" pos="7675560"/>
                <a:tab algn="l" pos="8124480"/>
                <a:tab algn="l" pos="8573760"/>
              </a:tabLst>
            </a:pPr>
            <a:r>
              <a:rPr b="0" lang="sk-SK" sz="4000" spc="-1" strike="noStrike">
                <a:solidFill>
                  <a:srgbClr val="000000"/>
                </a:solidFill>
                <a:latin typeface="Arial"/>
              </a:rPr>
              <a:t>minimálna mzda sa mení</a:t>
            </a:r>
            <a:endParaRPr b="0" lang="sk-SK" sz="4000" spc="-1" strike="noStrike">
              <a:solidFill>
                <a:srgbClr val="000000"/>
              </a:solidFill>
              <a:latin typeface="Arial"/>
            </a:endParaRPr>
          </a:p>
          <a:p>
            <a:pPr lvl="1" marL="438840">
              <a:spcAft>
                <a:spcPts val="1137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7800"/>
                <a:tab algn="l" pos="487080"/>
                <a:tab algn="l" pos="936360"/>
                <a:tab algn="l" pos="1385640"/>
                <a:tab algn="l" pos="1834920"/>
                <a:tab algn="l" pos="2284200"/>
                <a:tab algn="l" pos="2733480"/>
                <a:tab algn="l" pos="3182760"/>
                <a:tab algn="l" pos="3632040"/>
                <a:tab algn="l" pos="4081320"/>
                <a:tab algn="l" pos="4530600"/>
                <a:tab algn="l" pos="4979880"/>
                <a:tab algn="l" pos="5429160"/>
                <a:tab algn="l" pos="5878440"/>
                <a:tab algn="l" pos="6327720"/>
                <a:tab algn="l" pos="6777000"/>
                <a:tab algn="l" pos="7226280"/>
                <a:tab algn="l" pos="7675560"/>
                <a:tab algn="l" pos="8124480"/>
                <a:tab algn="l" pos="8573760"/>
              </a:tabLst>
            </a:pPr>
            <a:r>
              <a:rPr b="0" lang="sk-SK" sz="4000" spc="-1" strike="noStrike">
                <a:solidFill>
                  <a:srgbClr val="000000"/>
                </a:solidFill>
                <a:latin typeface="Arial"/>
              </a:rPr>
              <a:t>parametre sa menia</a:t>
            </a:r>
            <a:endParaRPr b="0" lang="sk-SK" sz="40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neexistuje „domácnosť s dvoma deťmi“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viac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180000" y="1800000"/>
            <a:ext cx="9162360" cy="50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hlinkClick r:id="rId1"/>
              </a:rPr>
              <a:t>https://www.iz.sk/kalkulacka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hlinkClick r:id="rId2"/>
              </a:rPr>
              <a:t>https://www.iz.sk/kalkulacka/o-kalkulacke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FaQ: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hlinkClick r:id="rId3"/>
              </a:rPr>
              <a:t>https://www.iz.sk/kalkulacka/otazky</a:t>
            </a: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mobilné aplikácie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Predpoklady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nie sú nočné zmeny, nepracuje v nedeľu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zamestnávateľ nezbankrotuje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zamestnanec neochorie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deti nemenia školy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Dlhodobo nezamestnaný bez detí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2086560" y="1620000"/>
            <a:ext cx="6193440" cy="476136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0" y="2160000"/>
            <a:ext cx="2160000" cy="1260000"/>
          </a:xfrm>
          <a:prstGeom prst="wedgeRoundRectCallout">
            <a:avLst>
              <a:gd name="adj1" fmla="val 124069"/>
              <a:gd name="adj2" fmla="val 126263"/>
              <a:gd name="adj3" fmla="val 16667"/>
            </a:avLst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výnimka na 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sociálne a 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zdravotné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poistenie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6120000" y="4500000"/>
            <a:ext cx="1980000" cy="360"/>
          </a:xfrm>
          <a:prstGeom prst="wedgeRoundRectCallout">
            <a:avLst>
              <a:gd name="adj1" fmla="val -30324"/>
              <a:gd name="adj2" fmla="val 158333"/>
              <a:gd name="adj3" fmla="val 16667"/>
            </a:avLst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4"/>
          <p:cNvSpPr/>
          <p:nvPr/>
        </p:nvSpPr>
        <p:spPr>
          <a:xfrm>
            <a:off x="7920000" y="3600000"/>
            <a:ext cx="2160000" cy="1260000"/>
          </a:xfrm>
          <a:prstGeom prst="wedgeRoundRectCallout">
            <a:avLst>
              <a:gd name="adj1" fmla="val -128666"/>
              <a:gd name="adj2" fmla="val 12009"/>
              <a:gd name="adj3" fmla="val 16667"/>
            </a:avLst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osobitný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príspevok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končí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40000" y="61560"/>
            <a:ext cx="9000000" cy="149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Matka na rodičovskej dovolenke, otec krátko/dlhodobo nezamestnaný</a:t>
            </a:r>
            <a:br/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si nájde robotu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0" y="1538640"/>
            <a:ext cx="6193440" cy="4761360"/>
          </a:xfrm>
          <a:prstGeom prst="rect">
            <a:avLst/>
          </a:prstGeom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4694400" y="3420000"/>
            <a:ext cx="5385600" cy="41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Obsah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180000" y="1800000"/>
            <a:ext cx="9162360" cy="48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načo je mzdová kalkulačka?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lvl="1" marL="438840">
              <a:spcAft>
                <a:spcPts val="1137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7800"/>
                <a:tab algn="l" pos="487080"/>
                <a:tab algn="l" pos="936360"/>
                <a:tab algn="l" pos="1385640"/>
                <a:tab algn="l" pos="1834920"/>
                <a:tab algn="l" pos="2284200"/>
                <a:tab algn="l" pos="2733480"/>
                <a:tab algn="l" pos="3182760"/>
                <a:tab algn="l" pos="3632040"/>
                <a:tab algn="l" pos="4081320"/>
                <a:tab algn="l" pos="4530600"/>
                <a:tab algn="l" pos="4979880"/>
                <a:tab algn="l" pos="5429160"/>
                <a:tab algn="l" pos="5878440"/>
                <a:tab algn="l" pos="6327720"/>
                <a:tab algn="l" pos="6777000"/>
                <a:tab algn="l" pos="7226280"/>
                <a:tab algn="l" pos="7675560"/>
                <a:tab algn="l" pos="8124480"/>
                <a:tab algn="l" pos="8573760"/>
              </a:tabLst>
            </a:pPr>
            <a:r>
              <a:rPr b="0" lang="sk-SK" sz="4000" spc="-1" strike="noStrike">
                <a:solidFill>
                  <a:srgbClr val="000000"/>
                </a:solidFill>
                <a:latin typeface="Arial"/>
              </a:rPr>
              <a:t>pre koho je?</a:t>
            </a:r>
            <a:endParaRPr b="0" lang="sk-SK" sz="40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1" lang="sk-SK" sz="4400" spc="-1" strike="noStrike">
                <a:solidFill>
                  <a:srgbClr val="000000"/>
                </a:solidFill>
                <a:latin typeface="arial"/>
              </a:rPr>
              <a:t>Mzdová kalkulačka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Príklad domácnosti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Príklad čistého príjmu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dlhodobo nezamestnaný s 3 deťmi: 2x ZŠ, 1x SŠ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0" y="1471320"/>
            <a:ext cx="7920000" cy="608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Oplatí sa snažiť sa?</a:t>
            </a:r>
            <a:br/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pozor: sumy sa menia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1546560" y="1800000"/>
            <a:ext cx="6193440" cy="4761360"/>
          </a:xfrm>
          <a:prstGeom prst="rect">
            <a:avLst/>
          </a:prstGeom>
          <a:ln w="0"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7020000" y="1980000"/>
            <a:ext cx="2700000" cy="720000"/>
          </a:xfrm>
          <a:prstGeom prst="wedgeRoundRectCallout">
            <a:avLst>
              <a:gd name="adj1" fmla="val -159967"/>
              <a:gd name="adj2" fmla="val 201722"/>
              <a:gd name="adj3" fmla="val 16667"/>
            </a:avLst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pri mzde 611-760€: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ani nie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6840000" y="4500000"/>
            <a:ext cx="3060000" cy="720000"/>
          </a:xfrm>
          <a:prstGeom prst="wedgeRoundRectCallout">
            <a:avLst>
              <a:gd name="adj1" fmla="val -74032"/>
              <a:gd name="adj2" fmla="val -180282"/>
              <a:gd name="adj3" fmla="val 16667"/>
            </a:avLst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detto pri 960-1140€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upozornenia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skontrolujte aj príjem o pár € viac-menej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je super ak je predtým poberateľ dávok (nie príspevkov)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dôchodková kalkulačka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koľko dostanem ak pôjdem do dôchodku o rok neskôr?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hlinkClick r:id="rId1"/>
              </a:rPr>
              <a:t>https://www.iz.sk/dochodkova-kalkulacka</a:t>
            </a: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o 50-100€ mesačne viac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samostatná exekučná kalkulačka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hlinkClick r:id="rId1"/>
              </a:rPr>
              <a:t>https://www.iz.sk/exekucna-kalkulacka</a:t>
            </a: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2601720" y="2520000"/>
            <a:ext cx="7503120" cy="50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Inštitút zamestnanosti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hlinkClick r:id="rId1"/>
              </a:rPr>
              <a:t>https://www.iz.sk/kalkulacka</a:t>
            </a: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o projekte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hlinkClick r:id="rId2"/>
              </a:rPr>
              <a:t>https://www.iz.sk/sk/projekty/politiky-zamestnanosti</a:t>
            </a: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Motivácia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Oplatí sa nezamestnanému ísť pracovať?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A čo keď domácnosť dostáva dávky v hmotnej núdzi?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áno, ale je to komplikované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pred nástupom do zamestnania by nemala byť neistota, koľko domácnosť zarobí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spoločnosť musí vedieť, že pracovať sa oplatí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Problémy s výpočtom čistého príjmu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existuje množstvo daní, odvodov ale aj príspevkov a dávok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26 zákonov a 358 novelizácií od roku 2012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lvl="1" marL="438840">
              <a:spcAft>
                <a:spcPts val="1137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7800"/>
                <a:tab algn="l" pos="487080"/>
                <a:tab algn="l" pos="936360"/>
                <a:tab algn="l" pos="1385640"/>
                <a:tab algn="l" pos="1834920"/>
                <a:tab algn="l" pos="2284200"/>
                <a:tab algn="l" pos="2733480"/>
                <a:tab algn="l" pos="3182760"/>
                <a:tab algn="l" pos="3632040"/>
                <a:tab algn="l" pos="4081320"/>
                <a:tab algn="l" pos="4530600"/>
                <a:tab algn="l" pos="4979880"/>
                <a:tab algn="l" pos="5429160"/>
                <a:tab algn="l" pos="5878440"/>
                <a:tab algn="l" pos="6327720"/>
                <a:tab algn="l" pos="6777000"/>
                <a:tab algn="l" pos="7226280"/>
                <a:tab algn="l" pos="7675560"/>
                <a:tab algn="l" pos="8124480"/>
                <a:tab algn="l" pos="8573760"/>
              </a:tabLst>
            </a:pPr>
            <a:r>
              <a:rPr b="0" lang="sk-SK" sz="4000" spc="-1" strike="noStrike">
                <a:solidFill>
                  <a:srgbClr val="000000"/>
                </a:solidFill>
                <a:latin typeface="Arial"/>
              </a:rPr>
              <a:t>a ďalšie výnosy a vyhlášky</a:t>
            </a:r>
            <a:endParaRPr b="0" lang="sk-SK" sz="40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v zákonoch sú veľké rozdiely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lvl="1" marL="438840">
              <a:spcAft>
                <a:spcPts val="1137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7800"/>
                <a:tab algn="l" pos="487080"/>
                <a:tab algn="l" pos="936360"/>
                <a:tab algn="l" pos="1385640"/>
                <a:tab algn="l" pos="1834920"/>
                <a:tab algn="l" pos="2284200"/>
                <a:tab algn="l" pos="2733480"/>
                <a:tab algn="l" pos="3182760"/>
                <a:tab algn="l" pos="3632040"/>
                <a:tab algn="l" pos="4081320"/>
                <a:tab algn="l" pos="4530600"/>
                <a:tab algn="l" pos="4979880"/>
                <a:tab algn="l" pos="5429160"/>
                <a:tab algn="l" pos="5878440"/>
                <a:tab algn="l" pos="6327720"/>
                <a:tab algn="l" pos="6777000"/>
                <a:tab algn="l" pos="7226280"/>
                <a:tab algn="l" pos="7675560"/>
                <a:tab algn="l" pos="8124480"/>
                <a:tab algn="l" pos="8573760"/>
              </a:tabLst>
            </a:pPr>
            <a:r>
              <a:rPr b="0" lang="sk-SK" sz="4000" spc="-1" strike="noStrike">
                <a:solidFill>
                  <a:srgbClr val="000000"/>
                </a:solidFill>
                <a:latin typeface="Arial"/>
              </a:rPr>
              <a:t>napr pojem „príjem“ je rozdielne definovaný</a:t>
            </a:r>
            <a:endParaRPr b="0" lang="sk-SK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Viacero typov domácností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180000" y="1800000"/>
            <a:ext cx="9162360" cy="52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spolu 21 parametrov (zjednodušená verzia)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lvl="1" marL="438840">
              <a:spcAft>
                <a:spcPts val="1137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7800"/>
                <a:tab algn="l" pos="487080"/>
                <a:tab algn="l" pos="936360"/>
                <a:tab algn="l" pos="1385640"/>
                <a:tab algn="l" pos="1834920"/>
                <a:tab algn="l" pos="2284200"/>
                <a:tab algn="l" pos="2733480"/>
                <a:tab algn="l" pos="3182760"/>
                <a:tab algn="l" pos="3632040"/>
                <a:tab algn="l" pos="4081320"/>
                <a:tab algn="l" pos="4530600"/>
                <a:tab algn="l" pos="4979880"/>
                <a:tab algn="l" pos="5429160"/>
                <a:tab algn="l" pos="5878440"/>
                <a:tab algn="l" pos="6327720"/>
                <a:tab algn="l" pos="6777000"/>
                <a:tab algn="l" pos="7226280"/>
                <a:tab algn="l" pos="7675560"/>
                <a:tab algn="l" pos="8124480"/>
                <a:tab algn="l" pos="8573760"/>
              </a:tabLst>
            </a:pPr>
            <a:r>
              <a:rPr b="0" lang="sk-SK" sz="4000" spc="-1" strike="noStrike">
                <a:solidFill>
                  <a:srgbClr val="000000"/>
                </a:solidFill>
                <a:latin typeface="Arial"/>
              </a:rPr>
              <a:t>manželka – áno/nie</a:t>
            </a:r>
            <a:endParaRPr b="0" lang="sk-SK" sz="4000" spc="-1" strike="noStrike">
              <a:solidFill>
                <a:srgbClr val="000000"/>
              </a:solidFill>
              <a:latin typeface="Arial"/>
            </a:endParaRPr>
          </a:p>
          <a:p>
            <a:pPr lvl="1" marL="438840">
              <a:spcAft>
                <a:spcPts val="1137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7800"/>
                <a:tab algn="l" pos="487080"/>
                <a:tab algn="l" pos="936360"/>
                <a:tab algn="l" pos="1385640"/>
                <a:tab algn="l" pos="1834920"/>
                <a:tab algn="l" pos="2284200"/>
                <a:tab algn="l" pos="2733480"/>
                <a:tab algn="l" pos="3182760"/>
                <a:tab algn="l" pos="3632040"/>
                <a:tab algn="l" pos="4081320"/>
                <a:tab algn="l" pos="4530600"/>
                <a:tab algn="l" pos="4979880"/>
                <a:tab algn="l" pos="5429160"/>
                <a:tab algn="l" pos="5878440"/>
                <a:tab algn="l" pos="6327720"/>
                <a:tab algn="l" pos="6777000"/>
                <a:tab algn="l" pos="7226280"/>
                <a:tab algn="l" pos="7675560"/>
                <a:tab algn="l" pos="8124480"/>
                <a:tab algn="l" pos="8573760"/>
              </a:tabLst>
            </a:pPr>
            <a:r>
              <a:rPr b="0" lang="sk-SK" sz="4000" spc="-1" strike="noStrike">
                <a:solidFill>
                  <a:srgbClr val="000000"/>
                </a:solidFill>
                <a:latin typeface="Arial"/>
              </a:rPr>
              <a:t>deti</a:t>
            </a:r>
            <a:endParaRPr b="0" lang="sk-SK" sz="4000" spc="-1" strike="noStrike">
              <a:solidFill>
                <a:srgbClr val="000000"/>
              </a:solidFill>
              <a:latin typeface="Arial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menej ako 3 roky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v škôlke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na základnej škole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na strednej škole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  <a:p>
            <a:pPr lvl="3" marL="822960">
              <a:spcAft>
                <a:spcPts val="573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72720"/>
                <a:tab algn="l" pos="522000"/>
                <a:tab algn="l" pos="971280"/>
                <a:tab algn="l" pos="1420560"/>
                <a:tab algn="l" pos="1869840"/>
                <a:tab algn="l" pos="2319120"/>
                <a:tab algn="l" pos="2768400"/>
                <a:tab algn="l" pos="3217680"/>
                <a:tab algn="l" pos="3666960"/>
                <a:tab algn="l" pos="4116240"/>
                <a:tab algn="l" pos="4565520"/>
                <a:tab algn="l" pos="5014800"/>
                <a:tab algn="l" pos="5464080"/>
                <a:tab algn="l" pos="5913360"/>
                <a:tab algn="l" pos="6362640"/>
                <a:tab algn="l" pos="6811920"/>
                <a:tab algn="l" pos="7261200"/>
                <a:tab algn="l" pos="7710480"/>
                <a:tab algn="l" pos="8159400"/>
                <a:tab algn="l" pos="860868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</a:rPr>
              <a:t>so známkami</a:t>
            </a:r>
            <a:endParaRPr b="0" lang="sk-SK" sz="2000" spc="-1" strike="noStrike">
              <a:solidFill>
                <a:srgbClr val="000000"/>
              </a:solidFill>
              <a:latin typeface="Times New Roman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…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Parametre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180000" y="1800000"/>
            <a:ext cx="9162360" cy="481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dospelé deti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nedospelé deti čo nie sú v škole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deti študujúce externe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(deti na univerzite)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  <a:p>
            <a:pPr lvl="1" marL="438840">
              <a:spcAft>
                <a:spcPts val="1137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7800"/>
                <a:tab algn="l" pos="487080"/>
                <a:tab algn="l" pos="936360"/>
                <a:tab algn="l" pos="1385640"/>
                <a:tab algn="l" pos="1834920"/>
                <a:tab algn="l" pos="2284200"/>
                <a:tab algn="l" pos="2733480"/>
                <a:tab algn="l" pos="3182760"/>
                <a:tab algn="l" pos="3632040"/>
                <a:tab algn="l" pos="4081320"/>
                <a:tab algn="l" pos="4530600"/>
                <a:tab algn="l" pos="4979880"/>
                <a:tab algn="l" pos="5429160"/>
                <a:tab algn="l" pos="5878440"/>
                <a:tab algn="l" pos="6327720"/>
                <a:tab algn="l" pos="6777000"/>
                <a:tab algn="l" pos="7226280"/>
                <a:tab algn="l" pos="7675560"/>
                <a:tab algn="l" pos="8124480"/>
                <a:tab algn="l" pos="8573760"/>
              </a:tabLst>
            </a:pPr>
            <a:r>
              <a:rPr b="0" lang="sk-SK" sz="4000" spc="-1" strike="noStrike">
                <a:solidFill>
                  <a:srgbClr val="000000"/>
                </a:solidFill>
                <a:latin typeface="Arial"/>
              </a:rPr>
              <a:t>domácnosť</a:t>
            </a:r>
            <a:endParaRPr b="0" lang="sk-SK" sz="4000" spc="-1" strike="noStrike">
              <a:solidFill>
                <a:srgbClr val="000000"/>
              </a:solidFill>
              <a:latin typeface="Arial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(ne)bývajúca v najmenej rozvinutom okrese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súčasný príjem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  <a:p>
            <a:pPr lvl="3" marL="822960">
              <a:spcAft>
                <a:spcPts val="573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72720"/>
                <a:tab algn="l" pos="522000"/>
                <a:tab algn="l" pos="971280"/>
                <a:tab algn="l" pos="1420560"/>
                <a:tab algn="l" pos="1869840"/>
                <a:tab algn="l" pos="2319120"/>
                <a:tab algn="l" pos="2768400"/>
                <a:tab algn="l" pos="3217680"/>
                <a:tab algn="l" pos="3666960"/>
                <a:tab algn="l" pos="4116240"/>
                <a:tab algn="l" pos="4565520"/>
                <a:tab algn="l" pos="5014800"/>
                <a:tab algn="l" pos="5464080"/>
                <a:tab algn="l" pos="5913360"/>
                <a:tab algn="l" pos="6362640"/>
                <a:tab algn="l" pos="6811920"/>
                <a:tab algn="l" pos="7261200"/>
                <a:tab algn="l" pos="7710480"/>
                <a:tab algn="l" pos="8159400"/>
                <a:tab algn="l" pos="860868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</a:rPr>
              <a:t>DHN, pracovný príjem, … </a:t>
            </a:r>
            <a:endParaRPr b="0" lang="sk-SK" sz="2000" spc="-1" strike="noStrike">
              <a:solidFill>
                <a:srgbClr val="000000"/>
              </a:solidFill>
              <a:latin typeface="Times New Roman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počet mesiacov v evidencii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Paramtre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lvl="1" marL="438840">
              <a:spcAft>
                <a:spcPts val="1137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7800"/>
                <a:tab algn="l" pos="487080"/>
                <a:tab algn="l" pos="936360"/>
                <a:tab algn="l" pos="1385640"/>
                <a:tab algn="l" pos="1834920"/>
                <a:tab algn="l" pos="2284200"/>
                <a:tab algn="l" pos="2733480"/>
                <a:tab algn="l" pos="3182760"/>
                <a:tab algn="l" pos="3632040"/>
                <a:tab algn="l" pos="4081320"/>
                <a:tab algn="l" pos="4530600"/>
                <a:tab algn="l" pos="4979880"/>
                <a:tab algn="l" pos="5429160"/>
                <a:tab algn="l" pos="5878440"/>
                <a:tab algn="l" pos="6327720"/>
                <a:tab algn="l" pos="6777000"/>
                <a:tab algn="l" pos="7226280"/>
                <a:tab algn="l" pos="7675560"/>
                <a:tab algn="l" pos="8124480"/>
                <a:tab algn="l" pos="8573760"/>
              </a:tabLst>
            </a:pPr>
            <a:r>
              <a:rPr b="0" lang="sk-SK" sz="4000" spc="-1" strike="noStrike">
                <a:solidFill>
                  <a:srgbClr val="000000"/>
                </a:solidFill>
                <a:latin typeface="Arial"/>
              </a:rPr>
              <a:t>zamestnanie</a:t>
            </a:r>
            <a:endParaRPr b="0" lang="sk-SK" sz="4000" spc="-1" strike="noStrike">
              <a:solidFill>
                <a:srgbClr val="000000"/>
              </a:solidFill>
              <a:latin typeface="Arial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začína v mesiaci a v roku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0" lang="sk-SK" sz="3600" spc="-1" strike="noStrike">
                <a:solidFill>
                  <a:srgbClr val="000000"/>
                </a:solidFill>
                <a:latin typeface="Arial"/>
              </a:rPr>
              <a:t>vzdialenosť do roboty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  <a:p>
            <a:pPr lvl="2" marL="749880">
              <a:spcAft>
                <a:spcPts val="848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55440"/>
                <a:tab algn="l" pos="504720"/>
                <a:tab algn="l" pos="954000"/>
                <a:tab algn="l" pos="1403280"/>
                <a:tab algn="l" pos="1852560"/>
                <a:tab algn="l" pos="2301840"/>
                <a:tab algn="l" pos="2751120"/>
                <a:tab algn="l" pos="3200400"/>
                <a:tab algn="l" pos="3649320"/>
                <a:tab algn="l" pos="4098600"/>
                <a:tab algn="l" pos="4547880"/>
                <a:tab algn="l" pos="4997160"/>
                <a:tab algn="l" pos="5446440"/>
                <a:tab algn="l" pos="5895720"/>
                <a:tab algn="l" pos="6345000"/>
                <a:tab algn="l" pos="6794280"/>
                <a:tab algn="l" pos="7243560"/>
                <a:tab algn="l" pos="7692840"/>
                <a:tab algn="l" pos="8142120"/>
                <a:tab algn="l" pos="8591400"/>
              </a:tabLst>
            </a:pPr>
            <a:r>
              <a:rPr b="1" lang="sk-SK" sz="3600" spc="-1" strike="noStrike">
                <a:solidFill>
                  <a:srgbClr val="000000"/>
                </a:solidFill>
                <a:latin typeface="Arial"/>
              </a:rPr>
              <a:t>plat</a:t>
            </a:r>
            <a:endParaRPr b="0" lang="sk-SK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40000" y="182520"/>
            <a:ext cx="9000000" cy="12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Výsledok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180000" y="1800000"/>
            <a:ext cx="9162360" cy="47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</a:rPr>
              <a:t>po dvoch rokoch vývoja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lvl="1" marL="438840">
              <a:spcAft>
                <a:spcPts val="1137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7800"/>
                <a:tab algn="l" pos="487080"/>
                <a:tab algn="l" pos="936360"/>
                <a:tab algn="l" pos="1385640"/>
                <a:tab algn="l" pos="1834920"/>
                <a:tab algn="l" pos="2284200"/>
                <a:tab algn="l" pos="2733480"/>
                <a:tab algn="l" pos="3182760"/>
                <a:tab algn="l" pos="3632040"/>
                <a:tab algn="l" pos="4081320"/>
                <a:tab algn="l" pos="4530600"/>
                <a:tab algn="l" pos="4979880"/>
                <a:tab algn="l" pos="5429160"/>
                <a:tab algn="l" pos="5878440"/>
                <a:tab algn="l" pos="6327720"/>
                <a:tab algn="l" pos="6777000"/>
                <a:tab algn="l" pos="7226280"/>
                <a:tab algn="l" pos="7675560"/>
                <a:tab algn="l" pos="8124480"/>
                <a:tab algn="l" pos="8573760"/>
              </a:tabLst>
            </a:pPr>
            <a:r>
              <a:rPr b="0" lang="sk-SK" sz="4000" spc="-1" strike="noStrike">
                <a:solidFill>
                  <a:srgbClr val="000000"/>
                </a:solidFill>
                <a:latin typeface="Arial"/>
              </a:rPr>
              <a:t>a 223 riadkov vzorcov</a:t>
            </a:r>
            <a:endParaRPr b="0" lang="sk-SK" sz="4000" spc="-1" strike="noStrike">
              <a:solidFill>
                <a:srgbClr val="000000"/>
              </a:solidFill>
              <a:latin typeface="Arial"/>
            </a:endParaRPr>
          </a:p>
          <a:p>
            <a:pPr lvl="1" marL="438840">
              <a:spcAft>
                <a:spcPts val="1137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7800"/>
                <a:tab algn="l" pos="487080"/>
                <a:tab algn="l" pos="936360"/>
                <a:tab algn="l" pos="1385640"/>
                <a:tab algn="l" pos="1834920"/>
                <a:tab algn="l" pos="2284200"/>
                <a:tab algn="l" pos="2733480"/>
                <a:tab algn="l" pos="3182760"/>
                <a:tab algn="l" pos="3632040"/>
                <a:tab algn="l" pos="4081320"/>
                <a:tab algn="l" pos="4530600"/>
                <a:tab algn="l" pos="4979880"/>
                <a:tab algn="l" pos="5429160"/>
                <a:tab algn="l" pos="5878440"/>
                <a:tab algn="l" pos="6327720"/>
                <a:tab algn="l" pos="6777000"/>
                <a:tab algn="l" pos="7226280"/>
                <a:tab algn="l" pos="7675560"/>
                <a:tab algn="l" pos="8124480"/>
                <a:tab algn="l" pos="8573760"/>
              </a:tabLst>
            </a:pPr>
            <a:r>
              <a:rPr b="0" lang="sk-SK" sz="4000" spc="-1" strike="noStrike">
                <a:solidFill>
                  <a:srgbClr val="000000"/>
                </a:solidFill>
                <a:latin typeface="Arial"/>
              </a:rPr>
              <a:t>(a 518 riadkov pomocných funkcií)</a:t>
            </a:r>
            <a:endParaRPr b="0" lang="sk-SK" sz="4000" spc="-1" strike="noStrike">
              <a:solidFill>
                <a:srgbClr val="000000"/>
              </a:solidFill>
              <a:latin typeface="Arial"/>
            </a:endParaRPr>
          </a:p>
          <a:p>
            <a:pPr lvl="1" marL="438840">
              <a:spcAft>
                <a:spcPts val="1137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37800"/>
                <a:tab algn="l" pos="487080"/>
                <a:tab algn="l" pos="936360"/>
                <a:tab algn="l" pos="1385640"/>
                <a:tab algn="l" pos="1834920"/>
                <a:tab algn="l" pos="2284200"/>
                <a:tab algn="l" pos="2733480"/>
                <a:tab algn="l" pos="3182760"/>
                <a:tab algn="l" pos="3632040"/>
                <a:tab algn="l" pos="4081320"/>
                <a:tab algn="l" pos="4530600"/>
                <a:tab algn="l" pos="4979880"/>
                <a:tab algn="l" pos="5429160"/>
                <a:tab algn="l" pos="5878440"/>
                <a:tab algn="l" pos="6327720"/>
                <a:tab algn="l" pos="6777000"/>
                <a:tab algn="l" pos="7226280"/>
                <a:tab algn="l" pos="7675560"/>
                <a:tab algn="l" pos="8124480"/>
                <a:tab algn="l" pos="8573760"/>
              </a:tabLst>
            </a:pPr>
            <a:r>
              <a:rPr b="0" lang="sk-SK" sz="4000" spc="-1" strike="noStrike">
                <a:solidFill>
                  <a:srgbClr val="000000"/>
                </a:solidFill>
                <a:latin typeface="Arial"/>
              </a:rPr>
              <a:t>(a 300MB knižníc)</a:t>
            </a:r>
            <a:endParaRPr b="0" lang="sk-SK" sz="40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1" lang="sk-SK" sz="4400" spc="-1" strike="noStrike">
                <a:solidFill>
                  <a:srgbClr val="000000"/>
                </a:solidFill>
                <a:latin typeface="arial"/>
              </a:rPr>
              <a:t>Mzdová kalkulačka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  <a:p>
            <a:pPr marL="428400" indent="-323640">
              <a:spcAft>
                <a:spcPts val="1953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520"/>
                <a:tab algn="l" pos="469800"/>
                <a:tab algn="l" pos="919080"/>
                <a:tab algn="l" pos="1368360"/>
                <a:tab algn="l" pos="1817640"/>
                <a:tab algn="l" pos="2266920"/>
                <a:tab algn="l" pos="2716200"/>
                <a:tab algn="l" pos="3165120"/>
                <a:tab algn="l" pos="3614400"/>
                <a:tab algn="l" pos="4063680"/>
                <a:tab algn="l" pos="4512960"/>
                <a:tab algn="l" pos="4962240"/>
                <a:tab algn="l" pos="5411520"/>
                <a:tab algn="l" pos="5860800"/>
                <a:tab algn="l" pos="6310080"/>
                <a:tab algn="l" pos="6759360"/>
                <a:tab algn="l" pos="7208640"/>
                <a:tab algn="l" pos="7657920"/>
                <a:tab algn="l" pos="8107200"/>
                <a:tab algn="l" pos="855648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hlinkClick r:id="rId1"/>
              </a:rPr>
              <a:t>https://www.iz.sk/kalkulacka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Application>LibreOffice/7.0.1.2$Linux_X86_64 LibreOffice_project/00$Build-2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2018-09-20T17:12:06Z</dcterms:created>
  <dc:creator>Michal </dc:creator>
  <dc:description/>
  <dc:language>sk-SK</dc:language>
  <cp:lastModifiedBy>Michal Palenik</cp:lastModifiedBy>
  <dcterms:modified xsi:type="dcterms:W3CDTF">2020-09-20T16:11:14Z</dcterms:modified>
  <cp:revision>27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