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3.xml" ContentType="application/vnd.openxmlformats-officedocument.drawingml.char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7559675"/>
  <p:notesSz cx="7556500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lang="sk-SK" sz="2200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b="0" lang="sk-SK" sz="2200" spc="-1" strike="noStrike">
                <a:solidFill>
                  <a:srgbClr val="595959"/>
                </a:solidFill>
                <a:latin typeface="Calibri"/>
                <a:ea typeface="DejaVu Sans"/>
              </a:rPr>
              <a:t>Sumarizácia opatrení na zavedenie príspevku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1253607576928"/>
          <c:y val="0.159041095890411"/>
          <c:w val="0.81435713995366"/>
          <c:h val="0.5049315068493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MPSVaR (presun financií do zdravotníctva)</c:v>
                </c:pt>
              </c:strCache>
            </c:strRef>
          </c:tx>
          <c:spPr>
            <a:solidFill>
              <a:srgbClr val="4472c4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0</c:f>
              <c:numCache>
                <c:formatCode>General</c:formatCode>
                <c:ptCount val="1"/>
                <c:pt idx="0">
                  <c:v>550575882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Preplácanie ošetrovateľských výkonov zo zdravotného poistenia</c:v>
                </c:pt>
              </c:strCache>
            </c:strRef>
          </c:tx>
          <c:spPr>
            <a:solidFill>
              <a:srgbClr val="ed7d31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1</c:f>
              <c:numCache>
                <c:formatCode>General</c:formatCode>
                <c:ptCount val="1"/>
                <c:pt idx="0">
                  <c:v>104317423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Zníženie dane z príjmov o pol p. b. Na 18,5 % a úprava odpočítateľnej položky na osemnásobok minimálnej mzdy</c:v>
                </c:pt>
              </c:strCache>
            </c:strRef>
          </c:tx>
          <c:spPr>
            <a:solidFill>
              <a:srgbClr val="a5a5a5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2</c:f>
              <c:numCache>
                <c:formatCode>General</c:formatCode>
                <c:ptCount val="1"/>
                <c:pt idx="0">
                  <c:v>-201000000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Nový odvod na nesebestačnosť 1,5 %</c:v>
                </c:pt>
              </c:strCache>
            </c:strRef>
          </c:tx>
          <c:spPr>
            <a:solidFill>
              <a:srgbClr val="ffc000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3</c:f>
              <c:numCache>
                <c:formatCode>General</c:formatCode>
                <c:ptCount val="1"/>
                <c:pt idx="0">
                  <c:v>384000000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Pokles odvodu zdravotného poistenia o 0,5 %</c:v>
                </c:pt>
              </c:strCache>
            </c:strRef>
          </c:tx>
          <c:spPr>
            <a:solidFill>
              <a:srgbClr val="5b9bd5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4</c:f>
              <c:numCache>
                <c:formatCode>General</c:formatCode>
                <c:ptCount val="1"/>
                <c:pt idx="0">
                  <c:v>-177000000</c:v>
                </c:pt>
              </c:numCache>
            </c:numRef>
          </c:val>
        </c:ser>
        <c:gapWidth val="219"/>
        <c:overlap val="-27"/>
        <c:axId val="18094861"/>
        <c:axId val="87724513"/>
      </c:barChart>
      <c:catAx>
        <c:axId val="18094861"/>
        <c:scaling>
          <c:orientation val="minMax"/>
        </c:scaling>
        <c:delete val="1"/>
        <c:axPos val="b"/>
        <c:numFmt formatCode="[$-41B]dd/mm/yyyy" sourceLinked="1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lang="sk-SK" sz="1000" spc="-1" strike="noStrike">
                <a:solidFill>
                  <a:srgbClr val="000000"/>
                </a:solidFill>
                <a:latin typeface="Calibri"/>
                <a:ea typeface="DejaVu Sans"/>
              </a:defRPr>
            </a:pPr>
          </a:p>
        </c:txPr>
        <c:crossAx val="87724513"/>
        <c:auto val="1"/>
        <c:lblAlgn val="ctr"/>
        <c:lblOffset val="100"/>
        <c:noMultiLvlLbl val="0"/>
      </c:catAx>
      <c:valAx>
        <c:axId val="87724513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&quot; €&quot;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b="0" lang="sk-SK" sz="1200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18094861"/>
        <c:crosses val="autoZero"/>
        <c:crossBetween val="between"/>
      </c:valAx>
      <c:spPr>
        <a:noFill/>
        <a:ln w="0">
          <a:noFill/>
        </a:ln>
      </c:spPr>
    </c:plotArea>
    <c:legend>
      <c:legendPos val="b"/>
      <c:layout>
        <c:manualLayout>
          <c:xMode val="edge"/>
          <c:yMode val="edge"/>
          <c:x val="0.0598787352444128"/>
          <c:y val="0.695704962597859"/>
          <c:w val="0.940121257578599"/>
          <c:h val="0.294143793754862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lang="sk-SK" sz="900" spc="-1" strike="noStrike">
              <a:solidFill>
                <a:srgbClr val="595959"/>
              </a:solidFill>
              <a:latin typeface="Calibri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9360">
      <a:solidFill>
        <a:srgbClr val="d9d9d9"/>
      </a:solidFill>
      <a:round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move the slide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2000" spc="-1" strike="noStrike">
                <a:latin typeface="Arial"/>
              </a:rPr>
              <a:t>Click to edit the notes format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1400" spc="-1" strike="noStrike">
                <a:latin typeface="Times New Roman"/>
              </a:rPr>
              <a:t>&lt;header&gt;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k-SK" sz="1400" spc="-1" strike="noStrike">
                <a:latin typeface="Times New Roman"/>
              </a:rPr>
              <a:t>&lt;date/time&gt;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k-SK" sz="1400" spc="-1" strike="noStrike">
                <a:latin typeface="Times New Roman"/>
              </a:rPr>
              <a:t>&lt;footer&gt;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BE223CF9-B9A4-407D-B616-FED2F7AD418A}" type="slidenum">
              <a:rPr b="0" lang="sk-SK" sz="1400" spc="-1" strike="noStrike">
                <a:latin typeface="Times New Roman"/>
              </a:rPr>
              <a:t>&lt;number&gt;</a:t>
            </a:fld>
            <a:endParaRPr b="0" lang="sk-SK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1311120" y="1027080"/>
            <a:ext cx="4933080" cy="3699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8560" cy="4810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620000" y="0"/>
            <a:ext cx="8458920" cy="1618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" descr=""/>
          <p:cNvPicPr/>
          <p:nvPr/>
        </p:nvPicPr>
        <p:blipFill>
          <a:blip r:embed="rId2"/>
          <a:stretch/>
        </p:blipFill>
        <p:spPr>
          <a:xfrm>
            <a:off x="336600" y="317520"/>
            <a:ext cx="922320" cy="941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7020000"/>
            <a:ext cx="10078920" cy="538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iz.sk/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dlhodoba-starostlivost-prehlad" TargetMode="External"/><Relationship Id="rId2" Type="http://schemas.openxmlformats.org/officeDocument/2006/relationships/hyperlink" Target="https://www.iz.sk/download-files/sk/evs/dlhodoba-starostlivost-financovanie" TargetMode="External"/><Relationship Id="rId3" Type="http://schemas.openxmlformats.org/officeDocument/2006/relationships/hyperlink" Target="https://www.iz.sk/download-files/sk/evs/dlhodoba-starostlivost-koncepcia" TargetMode="External"/><Relationship Id="rId4" Type="http://schemas.openxmlformats.org/officeDocument/2006/relationships/hyperlink" Target="https://www.iz.sk/sk/projekty/starnutie-populacie" TargetMode="External"/><Relationship Id="rId5" Type="http://schemas.openxmlformats.org/officeDocument/2006/relationships/hyperlink" Target="mailto:iz@iz.sk" TargetMode="External"/><Relationship Id="rId6" Type="http://schemas.openxmlformats.org/officeDocument/2006/relationships/hyperlink" Target="http://www.iz.sk/" TargetMode="External"/><Relationship Id="rId7" Type="http://schemas.openxmlformats.org/officeDocument/2006/relationships/image" Target="../media/image3.png"/><Relationship Id="rId8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2292480"/>
            <a:ext cx="10079640" cy="3646440"/>
          </a:xfrm>
          <a:custGeom>
            <a:avLst/>
            <a:gdLst/>
            <a:ahLst/>
            <a:rect l="l" t="t" r="r" b="b"/>
            <a:pathLst>
              <a:path w="28003" h="10133">
                <a:moveTo>
                  <a:pt x="5" y="0"/>
                </a:moveTo>
                <a:lnTo>
                  <a:pt x="5" y="0"/>
                </a:lnTo>
                <a:cubicBezTo>
                  <a:pt x="4" y="0"/>
                  <a:pt x="3" y="0"/>
                  <a:pt x="2" y="1"/>
                </a:cubicBezTo>
                <a:cubicBezTo>
                  <a:pt x="2" y="1"/>
                  <a:pt x="1" y="2"/>
                  <a:pt x="1" y="3"/>
                </a:cubicBezTo>
                <a:cubicBezTo>
                  <a:pt x="0" y="3"/>
                  <a:pt x="0" y="4"/>
                  <a:pt x="0" y="5"/>
                </a:cubicBezTo>
                <a:lnTo>
                  <a:pt x="0" y="10126"/>
                </a:lnTo>
                <a:lnTo>
                  <a:pt x="0" y="10126"/>
                </a:lnTo>
                <a:cubicBezTo>
                  <a:pt x="0" y="10127"/>
                  <a:pt x="0" y="10128"/>
                  <a:pt x="1" y="10129"/>
                </a:cubicBezTo>
                <a:cubicBezTo>
                  <a:pt x="1" y="10129"/>
                  <a:pt x="2" y="10130"/>
                  <a:pt x="3" y="10130"/>
                </a:cubicBezTo>
                <a:cubicBezTo>
                  <a:pt x="3" y="10131"/>
                  <a:pt x="4" y="10131"/>
                  <a:pt x="5" y="10131"/>
                </a:cubicBezTo>
                <a:lnTo>
                  <a:pt x="27996" y="10132"/>
                </a:lnTo>
                <a:lnTo>
                  <a:pt x="27996" y="10132"/>
                </a:lnTo>
                <a:cubicBezTo>
                  <a:pt x="27997" y="10132"/>
                  <a:pt x="27998" y="10132"/>
                  <a:pt x="27999" y="10131"/>
                </a:cubicBezTo>
                <a:cubicBezTo>
                  <a:pt x="27999" y="10131"/>
                  <a:pt x="28000" y="10130"/>
                  <a:pt x="28000" y="10129"/>
                </a:cubicBezTo>
                <a:cubicBezTo>
                  <a:pt x="28001" y="10129"/>
                  <a:pt x="28001" y="10128"/>
                  <a:pt x="28001" y="10127"/>
                </a:cubicBezTo>
                <a:lnTo>
                  <a:pt x="28002" y="5"/>
                </a:lnTo>
                <a:lnTo>
                  <a:pt x="28002" y="5"/>
                </a:lnTo>
                <a:lnTo>
                  <a:pt x="28002" y="5"/>
                </a:lnTo>
                <a:cubicBezTo>
                  <a:pt x="28002" y="4"/>
                  <a:pt x="28002" y="3"/>
                  <a:pt x="28001" y="2"/>
                </a:cubicBezTo>
                <a:cubicBezTo>
                  <a:pt x="28001" y="2"/>
                  <a:pt x="28000" y="1"/>
                  <a:pt x="27999" y="1"/>
                </a:cubicBezTo>
                <a:cubicBezTo>
                  <a:pt x="27999" y="0"/>
                  <a:pt x="27998" y="0"/>
                  <a:pt x="27997" y="0"/>
                </a:cubicBezTo>
                <a:lnTo>
                  <a:pt x="5" y="0"/>
                </a:lnTo>
              </a:path>
            </a:pathLst>
          </a:custGeom>
          <a:solidFill>
            <a:srgbClr val="b3b3b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2"/>
          <p:cNvSpPr/>
          <p:nvPr/>
        </p:nvSpPr>
        <p:spPr>
          <a:xfrm>
            <a:off x="0" y="3213000"/>
            <a:ext cx="10079640" cy="1465920"/>
          </a:xfrm>
          <a:custGeom>
            <a:avLst/>
            <a:gdLst/>
            <a:ahLst/>
            <a:rect l="l" t="t" r="r" b="b"/>
            <a:pathLst>
              <a:path w="28003" h="4076">
                <a:moveTo>
                  <a:pt x="3" y="0"/>
                </a:moveTo>
                <a:lnTo>
                  <a:pt x="3" y="0"/>
                </a:lnTo>
                <a:cubicBezTo>
                  <a:pt x="2" y="0"/>
                  <a:pt x="2" y="0"/>
                  <a:pt x="1" y="0"/>
                </a:cubicBezTo>
                <a:cubicBezTo>
                  <a:pt x="1" y="1"/>
                  <a:pt x="1" y="1"/>
                  <a:pt x="0" y="2"/>
                </a:cubicBezTo>
                <a:lnTo>
                  <a:pt x="0" y="3"/>
                </a:lnTo>
                <a:lnTo>
                  <a:pt x="0" y="4071"/>
                </a:lnTo>
                <a:lnTo>
                  <a:pt x="0" y="4071"/>
                </a:lnTo>
                <a:cubicBezTo>
                  <a:pt x="0" y="4072"/>
                  <a:pt x="0" y="4072"/>
                  <a:pt x="0" y="4073"/>
                </a:cubicBezTo>
                <a:cubicBezTo>
                  <a:pt x="1" y="4073"/>
                  <a:pt x="1" y="4073"/>
                  <a:pt x="2" y="4074"/>
                </a:cubicBezTo>
                <a:lnTo>
                  <a:pt x="3" y="4074"/>
                </a:lnTo>
                <a:lnTo>
                  <a:pt x="27998" y="4075"/>
                </a:lnTo>
                <a:lnTo>
                  <a:pt x="27998" y="4075"/>
                </a:lnTo>
                <a:cubicBezTo>
                  <a:pt x="27999" y="4075"/>
                  <a:pt x="27999" y="4075"/>
                  <a:pt x="28000" y="4075"/>
                </a:cubicBezTo>
                <a:cubicBezTo>
                  <a:pt x="28000" y="4074"/>
                  <a:pt x="28000" y="4074"/>
                  <a:pt x="28001" y="4073"/>
                </a:cubicBezTo>
                <a:lnTo>
                  <a:pt x="28001" y="4072"/>
                </a:lnTo>
                <a:lnTo>
                  <a:pt x="28002" y="3"/>
                </a:lnTo>
                <a:lnTo>
                  <a:pt x="28002" y="3"/>
                </a:lnTo>
                <a:lnTo>
                  <a:pt x="28002" y="3"/>
                </a:lnTo>
                <a:cubicBezTo>
                  <a:pt x="28002" y="2"/>
                  <a:pt x="28002" y="2"/>
                  <a:pt x="28002" y="1"/>
                </a:cubicBezTo>
                <a:cubicBezTo>
                  <a:pt x="28001" y="1"/>
                  <a:pt x="28001" y="1"/>
                  <a:pt x="28000" y="0"/>
                </a:cubicBezTo>
                <a:lnTo>
                  <a:pt x="27999" y="0"/>
                </a:lnTo>
                <a:lnTo>
                  <a:pt x="3" y="0"/>
                </a:lnTo>
              </a:path>
            </a:pathLst>
          </a:custGeom>
          <a:solidFill>
            <a:srgbClr val="666666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3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Inštitút zamestnanosti</a:t>
            </a:r>
            <a:br/>
            <a:r>
              <a:rPr b="0" lang="sk-SK" sz="4400" spc="-1" strike="noStrike" u="sng">
                <a:solidFill>
                  <a:srgbClr val="0000ff"/>
                </a:solidFill>
                <a:uFillTx/>
                <a:latin typeface="FreeSans"/>
                <a:ea typeface="DejaVu Sans"/>
                <a:hlinkClick r:id="rId1"/>
              </a:rPr>
              <a:t>www.iz.sk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143640" y="3240000"/>
            <a:ext cx="9432000" cy="417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953"/>
              </a:spcAft>
              <a:tabLst>
                <a:tab algn="l" pos="0"/>
              </a:tabLst>
            </a:pPr>
            <a:r>
              <a:rPr b="1" lang="sk-SK" sz="4400" spc="-1" strike="noStrike">
                <a:solidFill>
                  <a:srgbClr val="000000"/>
                </a:solidFill>
                <a:latin typeface="FreeSans"/>
                <a:ea typeface="msgothic"/>
              </a:rPr>
              <a:t>Reforma dlhodobej starostlivosti</a:t>
            </a:r>
            <a:endParaRPr b="0" lang="sk-SK" sz="4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tabLst>
                <a:tab algn="l" pos="0"/>
              </a:tabLst>
            </a:pPr>
            <a:r>
              <a:rPr b="1" lang="sk-SK" sz="4400" spc="-1" strike="noStrike">
                <a:solidFill>
                  <a:srgbClr val="000000"/>
                </a:solidFill>
                <a:latin typeface="FreeSans"/>
                <a:ea typeface="msgothic"/>
              </a:rPr>
              <a:t>Viliam </a:t>
            </a:r>
            <a:r>
              <a:rPr b="1" lang="en-US" sz="4400" spc="-1" strike="noStrike">
                <a:solidFill>
                  <a:srgbClr val="000000"/>
                </a:solidFill>
                <a:latin typeface="FreeSans"/>
                <a:ea typeface="msgothic"/>
              </a:rPr>
              <a:t>Páleník</a:t>
            </a:r>
            <a:endParaRPr b="0" lang="sk-SK" sz="4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tabLst>
                <a:tab algn="l" pos="0"/>
              </a:tabLst>
            </a:pPr>
            <a:endParaRPr b="0" lang="sk-SK" sz="4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FreeSans"/>
                <a:ea typeface="msgothic"/>
              </a:rPr>
              <a:t>Konferencia: Dôsledky starnutia populácie</a:t>
            </a:r>
            <a:r>
              <a:rPr b="0" lang="sk-SK" sz="2000" spc="-1" strike="noStrike">
                <a:solidFill>
                  <a:srgbClr val="000000"/>
                </a:solidFill>
                <a:latin typeface="FreeSans"/>
                <a:ea typeface="msgothic"/>
              </a:rPr>
              <a:t>, </a:t>
            </a:r>
            <a:endParaRPr b="0" lang="sk-SK" sz="20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199"/>
              </a:spcAft>
              <a:tabLst>
                <a:tab algn="l" pos="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FreeSans"/>
                <a:ea typeface="msgothic"/>
              </a:rPr>
              <a:t>Inštitút zamestnanosti, Bratislava, 25</a:t>
            </a:r>
            <a:r>
              <a:rPr b="0" lang="en-US" sz="2000" spc="-1" strike="noStrike">
                <a:solidFill>
                  <a:srgbClr val="000000"/>
                </a:solidFill>
                <a:latin typeface="FreeSans"/>
                <a:ea typeface="msgothic"/>
              </a:rPr>
              <a:t>. sept 20</a:t>
            </a:r>
            <a:r>
              <a:rPr b="0" lang="sk-SK" sz="2000" spc="-1" strike="noStrike">
                <a:solidFill>
                  <a:srgbClr val="000000"/>
                </a:solidFill>
                <a:latin typeface="FreeSans"/>
                <a:ea typeface="msgothic"/>
              </a:rPr>
              <a:t>20</a:t>
            </a:r>
            <a:endParaRPr b="0" lang="sk-SK" sz="20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FreeSans"/>
                <a:ea typeface="msgothic"/>
              </a:rPr>
              <a:t>Táto práca bola </a:t>
            </a:r>
            <a:r>
              <a:rPr b="0" lang="sk-SK" sz="1600" spc="-1" strike="noStrike">
                <a:solidFill>
                  <a:srgbClr val="000000"/>
                </a:solidFill>
                <a:latin typeface="FreeSans"/>
                <a:ea typeface="msgothic"/>
              </a:rPr>
              <a:t>je </a:t>
            </a:r>
            <a:r>
              <a:rPr b="0" lang="en-US" sz="1600" spc="-1" strike="noStrike">
                <a:solidFill>
                  <a:srgbClr val="000000"/>
                </a:solidFill>
                <a:latin typeface="FreeSans"/>
                <a:ea typeface="msgothic"/>
              </a:rPr>
              <a:t>súčasťou projektu Politiky zamestnanosti </a:t>
            </a:r>
            <a:endParaRPr b="0" lang="sk-SK" sz="16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FreeSans"/>
                <a:ea typeface="msgothic"/>
              </a:rPr>
              <a:t>realizovaného Inštitútom zamestnanosti. </a:t>
            </a:r>
            <a:endParaRPr b="0" lang="sk-SK" sz="16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FreeSans"/>
                <a:ea typeface="msgothic"/>
              </a:rPr>
              <a:t>Tento projekt je podporený z Európskeho sociálneho fondu </a:t>
            </a:r>
            <a:endParaRPr b="0" lang="sk-SK" sz="16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FreeSans"/>
                <a:ea typeface="msgothic"/>
              </a:rPr>
              <a:t>v rámci OP E</a:t>
            </a:r>
            <a:r>
              <a:rPr b="0" lang="sk-SK" sz="1600" spc="-1" strike="noStrike">
                <a:solidFill>
                  <a:srgbClr val="000000"/>
                </a:solidFill>
                <a:latin typeface="FreeSans"/>
                <a:ea typeface="msgothic"/>
              </a:rPr>
              <a:t>VS</a:t>
            </a:r>
            <a:endParaRPr b="0" lang="sk-SK" sz="1600" spc="-1" strike="noStrike">
              <a:latin typeface="Arial"/>
            </a:endParaRPr>
          </a:p>
        </p:txBody>
      </p:sp>
      <p:pic>
        <p:nvPicPr>
          <p:cNvPr id="51" name="Obrázok 6" descr=""/>
          <p:cNvPicPr/>
          <p:nvPr/>
        </p:nvPicPr>
        <p:blipFill>
          <a:blip r:embed="rId2"/>
          <a:stretch/>
        </p:blipFill>
        <p:spPr>
          <a:xfrm>
            <a:off x="6552360" y="5940000"/>
            <a:ext cx="2951280" cy="107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431640" y="3041280"/>
            <a:ext cx="9216000" cy="350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Veríme, že priblíženie sa ku krajinám, ktoré majú rovnaký alebo podobný systém pre starostlivosť o dlhodobo odkázaných už viac ako 10 rokov, pomôže výrazným spôsobom vylepšiť kvalitu života odkázaných osôb a ich rodín.</a:t>
            </a:r>
            <a:endParaRPr b="0" lang="sk-SK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3200" spc="-1" strike="noStrike">
              <a:latin typeface="Arial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2016000" y="357480"/>
            <a:ext cx="3815280" cy="7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Záver</a:t>
            </a:r>
            <a:endParaRPr b="0" lang="sk-SK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1728000" y="467640"/>
            <a:ext cx="4679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Ďakujem za pozornosť</a:t>
            </a:r>
            <a:endParaRPr b="0" lang="sk-SK" sz="3600" spc="-1" strike="noStrike"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1728000" y="2267640"/>
            <a:ext cx="7703640" cy="33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Ďalšie argumentácie a empirické analýzy sú uvedené v troch dokumentoch IZ: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1"/>
              </a:rPr>
              <a:t>https://www.iz.sk/download-files/sk/evs/dlhodoba-starostlivost-prehlad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2"/>
              </a:rPr>
              <a:t>https://www.iz.sk/download-files/sk/evs/dlhodoba-starostlivost-financovanie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3"/>
              </a:rPr>
              <a:t>https://www.iz.sk/download-files/sk/evs/dlhodoba-starostlivost-koncepcia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Vďaka patrí Martinovi Halásovi, Michalovi Páleníkovi, ako aj ďalším členom tímu IZ, ktorí sa podieľali na príprave tohto návrhu reformy dlhodobej starostlivosti na Slovensku. 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4"/>
              </a:rPr>
              <a:t>https://www.iz.sk/sk/projekty/starnutie-populacie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Kontakt: </a:t>
            </a:r>
            <a:r>
              <a:rPr b="0" lang="sk-SK" sz="18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5"/>
              </a:rPr>
              <a:t>iz@iz.sk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  <a:hlinkClick r:id="rId6"/>
              </a:rPr>
              <a:t>www.iz.sk</a:t>
            </a:r>
            <a:r>
              <a:rPr b="0" lang="sk-SK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800" spc="-1" strike="noStrike">
              <a:latin typeface="Arial"/>
            </a:endParaRPr>
          </a:p>
        </p:txBody>
      </p:sp>
      <p:pic>
        <p:nvPicPr>
          <p:cNvPr id="72" name="Obrázok 3" descr=""/>
          <p:cNvPicPr/>
          <p:nvPr/>
        </p:nvPicPr>
        <p:blipFill>
          <a:blip r:embed="rId7"/>
          <a:stretch/>
        </p:blipFill>
        <p:spPr>
          <a:xfrm>
            <a:off x="3744000" y="5139360"/>
            <a:ext cx="2951280" cy="107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Prečo?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739800" y="2101320"/>
            <a:ext cx="8601480" cy="618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en-US" sz="2800" spc="-1" strike="noStrike">
                <a:solidFill>
                  <a:srgbClr val="c00000"/>
                </a:solidFill>
                <a:latin typeface="FreeSans"/>
                <a:ea typeface="msgothic"/>
              </a:rPr>
              <a:t>Budeme starí a ešte starší 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i="1" lang="en-US" sz="2800" spc="-1" strike="noStrike">
                <a:solidFill>
                  <a:srgbClr val="0070c0"/>
                </a:solidFill>
                <a:latin typeface="FreeSans"/>
                <a:ea typeface="msgothic"/>
              </a:rPr>
              <a:t>Musíme sa na to pripraviť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c00000"/>
                </a:solidFill>
                <a:latin typeface="FreeSans"/>
                <a:ea typeface="msgothic"/>
              </a:rPr>
              <a:t>Budeme potrebovať viac a viac dlhodobej starostlivosti (LTC – long term care)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i="1" lang="pl-PL" sz="2800" spc="-1" strike="noStrike">
                <a:solidFill>
                  <a:srgbClr val="0070c0"/>
                </a:solidFill>
                <a:latin typeface="FreeSans"/>
                <a:ea typeface="msgothic"/>
              </a:rPr>
              <a:t>Musíme sa na to pripraviť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c00000"/>
                </a:solidFill>
                <a:latin typeface="FreeSans"/>
                <a:ea typeface="msgothic"/>
              </a:rPr>
              <a:t>Bude nás to stáť viac a viac peňazí 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i="1" lang="sk-SK" sz="2800" spc="-1" strike="noStrike">
                <a:solidFill>
                  <a:srgbClr val="0070c0"/>
                </a:solidFill>
                <a:latin typeface="FreeSans"/>
                <a:ea typeface="msgothic"/>
              </a:rPr>
              <a:t>Musíme sa na to pripraviť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8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LTC - čo je problém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739800" y="2101320"/>
            <a:ext cx="8601480" cy="475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FreeSans"/>
                <a:ea typeface="msgothic"/>
              </a:rPr>
              <a:t>Od druhej svetovej vojny sociálny systém Československa a neskôr Slovenska prešiel rôznymi zmenami, naposledy v roku 2006 – 2007. </a:t>
            </a:r>
            <a:endParaRPr b="0" lang="sk-SK" sz="2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FreeSans"/>
                <a:ea typeface="msgothic"/>
              </a:rPr>
              <a:t>Nastavil sa systém, v ktorom fungujú rôzne: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ústavné zariadenia, 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domáca ošetrovateľská starostlivosť,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opatrovateľské služby,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99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mechanizmus rôznych kompenzácií nepriaznivého zdravotného stavu.</a:t>
            </a:r>
            <a:endParaRPr b="0" lang="sk-SK" sz="2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400" spc="-1" strike="noStrike">
                <a:solidFill>
                  <a:srgbClr val="000000"/>
                </a:solidFill>
                <a:latin typeface="FreeSans"/>
                <a:ea typeface="msgothic"/>
              </a:rPr>
              <a:t>Verejné prostriedky smerujú inštitúciám, nie individuálnym občanom - klientom.</a:t>
            </a:r>
            <a:endParaRPr b="0" lang="sk-SK" sz="2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199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400" spc="-1" strike="noStrike">
                <a:solidFill>
                  <a:srgbClr val="c00000"/>
                </a:solidFill>
                <a:latin typeface="FreeSans"/>
                <a:ea typeface="msgothic"/>
              </a:rPr>
              <a:t>Nedostatočné preferovanie práv slobodného výberu osobami, ktorých sa starostlivosť týka.</a:t>
            </a:r>
            <a:endParaRPr b="0" lang="sk-SK" sz="24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3420000" y="6480"/>
            <a:ext cx="6118920" cy="160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LTC – deinštitucionalizácia a riešenie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359640" y="1835640"/>
            <a:ext cx="8601480" cy="476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FreeSans"/>
                <a:ea typeface="msgothic"/>
              </a:rPr>
              <a:t>Potreba nastúpiť trend deinštitucionalizácie dlhodobej starostlivosti 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FreeSans"/>
                <a:ea typeface="msgothic"/>
              </a:rPr>
              <a:t>Starostlivosť v inštitúcii sa má nahradiť vysokokvalitnou starostlivosťou v komunitách a rodinách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FreeSans"/>
                <a:ea typeface="msgothic"/>
              </a:rPr>
              <a:t>Stabilita známeho prostredia a čo najdlhšie zachovanej nezávislosti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c00000"/>
                </a:solidFill>
                <a:latin typeface="FreeSans"/>
                <a:ea typeface="msgothic"/>
              </a:rPr>
              <a:t>zavedenie  príspevku na nesebestačnosť </a:t>
            </a:r>
            <a:endParaRPr b="0" lang="sk-SK" sz="28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c00000"/>
                </a:solidFill>
                <a:latin typeface="FreeSans"/>
                <a:ea typeface="msgothic"/>
              </a:rPr>
              <a:t>zaistenie starostlivosti štátnou dávkou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LTC čo zahraničie?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739800" y="2101320"/>
            <a:ext cx="8601480" cy="476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600" spc="-1" strike="noStrike">
                <a:solidFill>
                  <a:srgbClr val="000000"/>
                </a:solidFill>
                <a:latin typeface="FreeSans"/>
                <a:ea typeface="msgothic"/>
              </a:rPr>
              <a:t>V rôznych štátoch to je rôzne, povšimnutiahodné príklady: </a:t>
            </a:r>
            <a:endParaRPr b="0" lang="sk-SK" sz="26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200" spc="-1" strike="noStrike">
                <a:solidFill>
                  <a:srgbClr val="000000"/>
                </a:solidFill>
                <a:latin typeface="Arial"/>
                <a:ea typeface="msgothic"/>
              </a:rPr>
              <a:t>posilnenie príjmu rodiny (Taliansko),</a:t>
            </a:r>
            <a:endParaRPr b="0" lang="sk-SK" sz="22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200" spc="-1" strike="noStrike">
                <a:solidFill>
                  <a:srgbClr val="000000"/>
                </a:solidFill>
                <a:latin typeface="Arial"/>
                <a:ea typeface="msgothic"/>
              </a:rPr>
              <a:t>ľubovoľná voľba zabezpečenia sociálnej služby, či už formálnej alebo neformálnej (Rakúsko, Čechy),</a:t>
            </a:r>
            <a:endParaRPr b="0" lang="sk-SK" sz="22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200" spc="-1" strike="noStrike">
                <a:solidFill>
                  <a:srgbClr val="000000"/>
                </a:solidFill>
                <a:latin typeface="Arial"/>
                <a:ea typeface="msgothic"/>
              </a:rPr>
              <a:t>poukážky využiteľné len na nákup služieb od registrovaných poskytovateľov sociálnej služby (Holandsko),</a:t>
            </a:r>
            <a:endParaRPr b="0" lang="sk-SK" sz="22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200" spc="-1" strike="noStrike">
                <a:solidFill>
                  <a:srgbClr val="000000"/>
                </a:solidFill>
                <a:latin typeface="Arial"/>
                <a:ea typeface="msgothic"/>
              </a:rPr>
              <a:t>možnosť voľby medzi finančnou a vecnou dávkou (Nemecko).</a:t>
            </a:r>
            <a:endParaRPr b="0" lang="sk-SK" sz="22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600" spc="-1" strike="noStrike">
                <a:solidFill>
                  <a:srgbClr val="000000"/>
                </a:solidFill>
                <a:latin typeface="FreeSans"/>
                <a:ea typeface="msgothic"/>
              </a:rPr>
              <a:t>V Rakúsku, Nemecku, Francúzsku či Čechách je vyplácaný v závislosti od stupňa fyzickej odkázanosti, </a:t>
            </a:r>
            <a:endParaRPr b="0" lang="sk-SK" sz="26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600" spc="-1" strike="noStrike">
                <a:solidFill>
                  <a:srgbClr val="000000"/>
                </a:solidFill>
                <a:latin typeface="FreeSans"/>
                <a:ea typeface="msgothic"/>
              </a:rPr>
              <a:t>v Taliansku je vyplácaná dávka v jednotnej výške.</a:t>
            </a:r>
            <a:endParaRPr b="0" lang="sk-SK" sz="26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6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Reforma LTC – čo prinesie?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739800" y="2101320"/>
            <a:ext cx="8601480" cy="476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FreeSans"/>
                <a:ea typeface="msgothic"/>
              </a:rPr>
              <a:t>Nový štátny príspevok na nesebestačnosť/odkázanosť prinesie:</a:t>
            </a:r>
            <a:endParaRPr b="0" lang="sk-SK" sz="28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preferovanie služby poskytovanej doma, a tým priblíženie normálnemu životu,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chránenie občanov v sociálne nepriaznivej situácii,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1137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zabezpečenie dôstojných životných podmienok pre všetkých a ich rovnaké šance. </a:t>
            </a:r>
            <a:endParaRPr b="0" lang="sk-SK" sz="2400" spc="-1" strike="noStrike">
              <a:latin typeface="Arial"/>
            </a:endParaRPr>
          </a:p>
          <a:p>
            <a:pPr>
              <a:lnSpc>
                <a:spcPct val="80000"/>
              </a:lnSpc>
              <a:spcAft>
                <a:spcPts val="1953"/>
              </a:spcAft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endParaRPr b="0" lang="sk-SK" sz="2400" spc="-1" strike="noStrike">
              <a:latin typeface="Arial"/>
            </a:endParaRPr>
          </a:p>
          <a:p>
            <a:pPr marL="428400" indent="-322560">
              <a:lnSpc>
                <a:spcPct val="80000"/>
              </a:lnSpc>
              <a:spcAft>
                <a:spcPts val="195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c00000"/>
                </a:solidFill>
                <a:latin typeface="FreeSans"/>
                <a:ea typeface="msgothic"/>
              </a:rPr>
              <a:t>Prístup k dlhodobej starostlivosti je jedno zo základných práv v rámci Všeobecnej deklarácie ľudských práv.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3420000" y="180000"/>
            <a:ext cx="611892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FreeSans"/>
                <a:ea typeface="DejaVu Sans"/>
              </a:rPr>
              <a:t>Štátny príspevok na nesebestačnosť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143640" y="1906920"/>
            <a:ext cx="9864000" cy="438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428400" indent="-3225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08400"/>
                <a:tab algn="l" pos="1057680"/>
                <a:tab algn="l" pos="1506960"/>
                <a:tab algn="l" pos="1956240"/>
                <a:tab algn="l" pos="2405520"/>
                <a:tab algn="l" pos="2854800"/>
                <a:tab algn="l" pos="3304080"/>
                <a:tab algn="l" pos="3753000"/>
                <a:tab algn="l" pos="4202280"/>
                <a:tab algn="l" pos="4651560"/>
                <a:tab algn="l" pos="5100840"/>
                <a:tab algn="l" pos="5550120"/>
                <a:tab algn="l" pos="5999400"/>
                <a:tab algn="l" pos="6448680"/>
                <a:tab algn="l" pos="6897960"/>
                <a:tab algn="l" pos="7347240"/>
                <a:tab algn="l" pos="7796520"/>
                <a:tab algn="l" pos="8245800"/>
                <a:tab algn="l" pos="8695080"/>
                <a:tab algn="l" pos="9144360"/>
              </a:tabLst>
            </a:pPr>
            <a:r>
              <a:rPr b="1" lang="sk-SK" sz="2800" spc="-1" strike="noStrike">
                <a:solidFill>
                  <a:srgbClr val="000000"/>
                </a:solidFill>
                <a:latin typeface="FreeSans"/>
                <a:ea typeface="msgothic"/>
              </a:rPr>
              <a:t>Potrebné zmeny:</a:t>
            </a:r>
            <a:endParaRPr b="0" lang="sk-SK" sz="28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vytvorenie nového fondu a odvodu na nesebestačnosť 1,5 %,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zníženie odvodu na zdravotné poistenie o 0,5 p. b.,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zníženie dane z príjmov o 0,5 p. b. na 18,5 % a úprava odpočítateľnej položky na osemnásobok minimálnej mzdy,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zrušenie povinnosti municipalít poskytovať dlhodobú starostlivosť,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zrušenie financovania dlhodobo chorých zo zdravotného poistenia,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preplácanie ošetrovateľských výkonov zo zdravotného poistenia,</a:t>
            </a:r>
            <a:endParaRPr b="0" lang="sk-SK" sz="2400" spc="-1" strike="noStrike">
              <a:latin typeface="Arial"/>
            </a:endParaRPr>
          </a:p>
          <a:p>
            <a:pPr lvl="1" marL="860400" indent="-28476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SzPct val="75000"/>
              <a:buFont typeface="Symbol"/>
              <a:buChar char=""/>
              <a:tabLst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4880"/>
                <a:tab algn="l" pos="9434160"/>
              </a:tabLst>
            </a:pP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msgothic"/>
              </a:rPr>
              <a:t>využívanie doterajších prostriedkov MPSVaR SR na LTC.</a:t>
            </a:r>
            <a:endParaRPr b="0" lang="sk-SK" sz="2400" spc="-1" strike="noStrike">
              <a:latin typeface="Arial"/>
            </a:endParaRPr>
          </a:p>
          <a:p>
            <a:pPr marL="574560">
              <a:lnSpc>
                <a:spcPct val="80000"/>
              </a:lnSpc>
              <a:spcAft>
                <a:spcPts val="601"/>
              </a:spcAft>
              <a:tabLst>
                <a:tab algn="l" pos="0"/>
              </a:tabLst>
            </a:pP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Výsledok: 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	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Zavedenie novej štátnej dávky na</a:t>
            </a:r>
            <a:endParaRPr b="0" lang="sk-SK" sz="2400" spc="-1" strike="noStrike">
              <a:latin typeface="Arial"/>
            </a:endParaRPr>
          </a:p>
          <a:p>
            <a:pPr marL="574560">
              <a:lnSpc>
                <a:spcPct val="80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 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	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	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	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	</a:t>
            </a:r>
            <a:r>
              <a:rPr b="1" lang="sk-SK" sz="2400" spc="-1" strike="noStrike">
                <a:solidFill>
                  <a:srgbClr val="c00000"/>
                </a:solidFill>
                <a:latin typeface="Arial"/>
                <a:ea typeface="msgothic"/>
              </a:rPr>
              <a:t>nesebestačnosť/odkázanosť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Table 1"/>
          <p:cNvGraphicFramePr/>
          <p:nvPr/>
        </p:nvGraphicFramePr>
        <p:xfrm>
          <a:off x="540000" y="2123640"/>
          <a:ext cx="9324000" cy="5041440"/>
        </p:xfrm>
        <a:graphic>
          <a:graphicData uri="http://schemas.openxmlformats.org/drawingml/2006/table">
            <a:tbl>
              <a:tblPr/>
              <a:tblGrid>
                <a:gridCol w="1464840"/>
                <a:gridCol w="1770120"/>
                <a:gridCol w="2025720"/>
                <a:gridCol w="4063680"/>
              </a:tblGrid>
              <a:tr h="11070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Sumarizácia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Náklady na prijímateľa ročne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Náklady na prijímateľa mesačne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302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550 575 882 €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8 905 €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742 €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MPSVaR (presun financií do zdravotníctva)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7686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104 317 423 €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1 687 €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141 €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Preplácanie ošetrovateľských výkonov zo zdravotného poistenia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11070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-201 000 000 €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- 3 249 €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- 271 €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Zníženie dane z príjmov o 0,5 p. b. Na 18,5 % a úprava odpočítateľnej položky na osemnásobok minimálnej mzdy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02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384 000 000 €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6 207 €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517 €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Nový odvod na nesebestačnosť 1,5 %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686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-177 000 000 €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- 2 861 €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-238 €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Pokles odvodu zdravotného poistenia o 0,5 %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0200"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sk-SK" sz="16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660 893 305 €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10 682€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890 €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44280" rIns="4428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6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Opatrenia SPOLU +/-</a:t>
                      </a:r>
                      <a:endParaRPr b="0" lang="sk-SK" sz="1600" spc="-1" strike="noStrike">
                        <a:latin typeface="Arial"/>
                      </a:endParaRPr>
                    </a:p>
                  </a:txBody>
                  <a:tcPr marL="44280" marR="44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65" name="CustomShape 2"/>
          <p:cNvSpPr/>
          <p:nvPr/>
        </p:nvSpPr>
        <p:spPr>
          <a:xfrm>
            <a:off x="1909800" y="2973240"/>
            <a:ext cx="1007964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3"/>
          <p:cNvSpPr/>
          <p:nvPr/>
        </p:nvSpPr>
        <p:spPr>
          <a:xfrm>
            <a:off x="2088000" y="251280"/>
            <a:ext cx="698364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Štátny príspevok na nesebestačnosť – z čoho financovať?</a:t>
            </a:r>
            <a:endParaRPr b="0" lang="sk-SK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Object12"/>
          <p:cNvGraphicFramePr/>
          <p:nvPr/>
        </p:nvGraphicFramePr>
        <p:xfrm>
          <a:off x="720000" y="1619640"/>
          <a:ext cx="8856000" cy="5255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Application>LibreOffice/7.0.1.2$Linux_X86_64 LibreOffice_project/00$Build-2</Application>
  <Words>599</Words>
  <Paragraphs>101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2017-09-28T14:16:18Z</dcterms:created>
  <dc:creator>Michal Palenik</dc:creator>
  <dc:description/>
  <dc:language>sk-SK</dc:language>
  <cp:lastModifiedBy>Michal </cp:lastModifiedBy>
  <dcterms:modified xsi:type="dcterms:W3CDTF">2020-09-25T08:37:41Z</dcterms:modified>
  <cp:revision>30</cp:revision>
  <dc:subject/>
  <dc:title>Inštitút zamestnanosti www.iz.sk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Info 1">
    <vt:lpwstr/>
  </property>
  <property fmtid="{D5CDD505-2E9C-101B-9397-08002B2CF9AE}" pid="6" name="Info 2">
    <vt:lpwstr/>
  </property>
  <property fmtid="{D5CDD505-2E9C-101B-9397-08002B2CF9AE}" pid="7" name="Info 3">
    <vt:lpwstr/>
  </property>
  <property fmtid="{D5CDD505-2E9C-101B-9397-08002B2CF9AE}" pid="8" name="Info 4">
    <vt:lpwstr/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Prezentácia na obrazovke (4:3)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11</vt:i4>
  </property>
</Properties>
</file>