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0080625" cy="5670550"/>
  <p:notesSz cx="7556500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"/>
          <p:cNvSpPr/>
          <p:nvPr/>
        </p:nvSpPr>
        <p:spPr>
          <a:xfrm>
            <a:off x="0" y="0"/>
            <a:ext cx="7556400" cy="106920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</p:sp>
      <p:sp>
        <p:nvSpPr>
          <p:cNvPr id="42" name="CustomShape 2"/>
          <p:cNvSpPr/>
          <p:nvPr/>
        </p:nvSpPr>
        <p:spPr>
          <a:xfrm>
            <a:off x="0" y="0"/>
            <a:ext cx="7556400" cy="10691640"/>
          </a:xfrm>
          <a:custGeom>
            <a:avLst/>
            <a:gdLst/>
            <a:ahLst/>
            <a:rect l="0" t="0" r="r" b="b"/>
            <a:pathLst>
              <a:path w="20992" h="29701">
                <a:moveTo>
                  <a:pt x="3" y="0"/>
                </a:moveTo>
                <a:lnTo>
                  <a:pt x="4" y="0"/>
                </a:lnTo>
                <a:cubicBezTo>
                  <a:pt x="3" y="0"/>
                  <a:pt x="3" y="0"/>
                  <a:pt x="2" y="1"/>
                </a:cubicBezTo>
                <a:cubicBezTo>
                  <a:pt x="1" y="1"/>
                  <a:pt x="1" y="1"/>
                  <a:pt x="1" y="2"/>
                </a:cubicBezTo>
                <a:cubicBezTo>
                  <a:pt x="0" y="3"/>
                  <a:pt x="0" y="3"/>
                  <a:pt x="0" y="4"/>
                </a:cubicBezTo>
                <a:lnTo>
                  <a:pt x="0" y="29696"/>
                </a:lnTo>
                <a:lnTo>
                  <a:pt x="0" y="29696"/>
                </a:lnTo>
                <a:cubicBezTo>
                  <a:pt x="0" y="29697"/>
                  <a:pt x="0" y="29697"/>
                  <a:pt x="1" y="29698"/>
                </a:cubicBezTo>
                <a:cubicBezTo>
                  <a:pt x="1" y="29699"/>
                  <a:pt x="1" y="29699"/>
                  <a:pt x="2" y="29699"/>
                </a:cubicBezTo>
                <a:cubicBezTo>
                  <a:pt x="3" y="29700"/>
                  <a:pt x="3" y="29700"/>
                  <a:pt x="4" y="29700"/>
                </a:cubicBezTo>
                <a:lnTo>
                  <a:pt x="20987" y="29700"/>
                </a:lnTo>
                <a:lnTo>
                  <a:pt x="20987" y="29700"/>
                </a:lnTo>
                <a:cubicBezTo>
                  <a:pt x="20988" y="29700"/>
                  <a:pt x="20988" y="29700"/>
                  <a:pt x="20989" y="29699"/>
                </a:cubicBezTo>
                <a:cubicBezTo>
                  <a:pt x="20990" y="29699"/>
                  <a:pt x="20990" y="29699"/>
                  <a:pt x="20990" y="29698"/>
                </a:cubicBezTo>
                <a:cubicBezTo>
                  <a:pt x="20991" y="29697"/>
                  <a:pt x="20991" y="29697"/>
                  <a:pt x="20991" y="29696"/>
                </a:cubicBezTo>
                <a:lnTo>
                  <a:pt x="20991" y="3"/>
                </a:lnTo>
                <a:lnTo>
                  <a:pt x="20991" y="4"/>
                </a:lnTo>
                <a:lnTo>
                  <a:pt x="20991" y="4"/>
                </a:lnTo>
                <a:cubicBezTo>
                  <a:pt x="20991" y="3"/>
                  <a:pt x="20991" y="3"/>
                  <a:pt x="20990" y="2"/>
                </a:cubicBezTo>
                <a:cubicBezTo>
                  <a:pt x="20990" y="1"/>
                  <a:pt x="20990" y="1"/>
                  <a:pt x="20989" y="1"/>
                </a:cubicBezTo>
                <a:cubicBezTo>
                  <a:pt x="20988" y="0"/>
                  <a:pt x="20988" y="0"/>
                  <a:pt x="20987" y="0"/>
                </a:cubicBezTo>
                <a:lnTo>
                  <a:pt x="3" y="0"/>
                </a:lnTo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3"/>
          <p:cNvSpPr/>
          <p:nvPr/>
        </p:nvSpPr>
        <p:spPr>
          <a:xfrm>
            <a:off x="0" y="0"/>
            <a:ext cx="7556400" cy="10691640"/>
          </a:xfrm>
          <a:custGeom>
            <a:avLst/>
            <a:gdLst/>
            <a:ahLst/>
            <a:rect l="0" t="0" r="r" b="b"/>
            <a:pathLst>
              <a:path w="20992" h="29701">
                <a:moveTo>
                  <a:pt x="3" y="0"/>
                </a:moveTo>
                <a:lnTo>
                  <a:pt x="4" y="0"/>
                </a:lnTo>
                <a:cubicBezTo>
                  <a:pt x="3" y="0"/>
                  <a:pt x="3" y="0"/>
                  <a:pt x="2" y="1"/>
                </a:cubicBezTo>
                <a:cubicBezTo>
                  <a:pt x="1" y="1"/>
                  <a:pt x="1" y="1"/>
                  <a:pt x="1" y="2"/>
                </a:cubicBezTo>
                <a:cubicBezTo>
                  <a:pt x="0" y="3"/>
                  <a:pt x="0" y="3"/>
                  <a:pt x="0" y="4"/>
                </a:cubicBezTo>
                <a:lnTo>
                  <a:pt x="0" y="29696"/>
                </a:lnTo>
                <a:lnTo>
                  <a:pt x="0" y="29696"/>
                </a:lnTo>
                <a:cubicBezTo>
                  <a:pt x="0" y="29697"/>
                  <a:pt x="0" y="29697"/>
                  <a:pt x="1" y="29698"/>
                </a:cubicBezTo>
                <a:cubicBezTo>
                  <a:pt x="1" y="29699"/>
                  <a:pt x="1" y="29699"/>
                  <a:pt x="2" y="29699"/>
                </a:cubicBezTo>
                <a:cubicBezTo>
                  <a:pt x="3" y="29700"/>
                  <a:pt x="3" y="29700"/>
                  <a:pt x="4" y="29700"/>
                </a:cubicBezTo>
                <a:lnTo>
                  <a:pt x="20987" y="29700"/>
                </a:lnTo>
                <a:lnTo>
                  <a:pt x="20987" y="29700"/>
                </a:lnTo>
                <a:cubicBezTo>
                  <a:pt x="20988" y="29700"/>
                  <a:pt x="20988" y="29700"/>
                  <a:pt x="20989" y="29699"/>
                </a:cubicBezTo>
                <a:cubicBezTo>
                  <a:pt x="20990" y="29699"/>
                  <a:pt x="20990" y="29699"/>
                  <a:pt x="20990" y="29698"/>
                </a:cubicBezTo>
                <a:cubicBezTo>
                  <a:pt x="20991" y="29697"/>
                  <a:pt x="20991" y="29697"/>
                  <a:pt x="20991" y="29696"/>
                </a:cubicBezTo>
                <a:lnTo>
                  <a:pt x="20991" y="3"/>
                </a:lnTo>
                <a:lnTo>
                  <a:pt x="20991" y="4"/>
                </a:lnTo>
                <a:lnTo>
                  <a:pt x="20991" y="4"/>
                </a:lnTo>
                <a:cubicBezTo>
                  <a:pt x="20991" y="3"/>
                  <a:pt x="20991" y="3"/>
                  <a:pt x="20990" y="2"/>
                </a:cubicBezTo>
                <a:cubicBezTo>
                  <a:pt x="20990" y="1"/>
                  <a:pt x="20990" y="1"/>
                  <a:pt x="20989" y="1"/>
                </a:cubicBezTo>
                <a:cubicBezTo>
                  <a:pt x="20988" y="0"/>
                  <a:pt x="20988" y="0"/>
                  <a:pt x="20987" y="0"/>
                </a:cubicBezTo>
                <a:lnTo>
                  <a:pt x="3" y="0"/>
                </a:lnTo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4"/>
          <p:cNvSpPr/>
          <p:nvPr/>
        </p:nvSpPr>
        <p:spPr>
          <a:xfrm>
            <a:off x="1311120" y="102708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1169640" y="5086080"/>
            <a:ext cx="5219640" cy="4105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Click to edit the notes format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Img"/>
          </p:nvPr>
        </p:nvSpPr>
        <p:spPr>
          <a:xfrm>
            <a:off x="1104480" y="812880"/>
            <a:ext cx="5343480" cy="400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1311120" y="1027080"/>
            <a:ext cx="4934160" cy="3700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1169640" y="5086080"/>
            <a:ext cx="5219640" cy="4105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40000" y="136800"/>
            <a:ext cx="9000000" cy="9432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80000" y="1349640"/>
            <a:ext cx="9162360" cy="1703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80000" y="3215160"/>
            <a:ext cx="9162360" cy="1703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40000" y="136800"/>
            <a:ext cx="9000000" cy="9432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80000" y="1349640"/>
            <a:ext cx="4471200" cy="1703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875120" y="1349640"/>
            <a:ext cx="4471200" cy="1703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80000" y="3215160"/>
            <a:ext cx="4471200" cy="1703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875120" y="3215160"/>
            <a:ext cx="4471200" cy="1703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40000" y="136800"/>
            <a:ext cx="9000000" cy="9432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80000" y="1349640"/>
            <a:ext cx="2950200" cy="1703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78160" y="1349640"/>
            <a:ext cx="2950200" cy="1703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376320" y="1349640"/>
            <a:ext cx="2950200" cy="1703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180000" y="3215160"/>
            <a:ext cx="2950200" cy="1703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78160" y="3215160"/>
            <a:ext cx="2950200" cy="1703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376320" y="3215160"/>
            <a:ext cx="2950200" cy="1703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0000" y="136800"/>
            <a:ext cx="9000000" cy="9432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80000" y="1349640"/>
            <a:ext cx="9162360" cy="35712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40000" y="136800"/>
            <a:ext cx="9000000" cy="9432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80000" y="1349640"/>
            <a:ext cx="9162360" cy="35712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0000" y="136800"/>
            <a:ext cx="9000000" cy="9432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80000" y="1349640"/>
            <a:ext cx="4471200" cy="35712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875120" y="1349640"/>
            <a:ext cx="4471200" cy="35712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0000" y="136800"/>
            <a:ext cx="9000000" cy="9432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40000" y="136800"/>
            <a:ext cx="9000000" cy="4373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US" sz="3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0000" y="136800"/>
            <a:ext cx="9000000" cy="9432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80000" y="1349640"/>
            <a:ext cx="4471200" cy="1703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875120" y="1349640"/>
            <a:ext cx="4471200" cy="35712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80000" y="3215160"/>
            <a:ext cx="4471200" cy="1703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40000" y="136800"/>
            <a:ext cx="9000000" cy="9432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80000" y="1349640"/>
            <a:ext cx="4471200" cy="35712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875120" y="1349640"/>
            <a:ext cx="4471200" cy="1703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875120" y="3215160"/>
            <a:ext cx="4471200" cy="1703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40000" y="136800"/>
            <a:ext cx="9000000" cy="9432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80000" y="1349640"/>
            <a:ext cx="4471200" cy="1703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875120" y="1349640"/>
            <a:ext cx="4471200" cy="1703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80000" y="3215160"/>
            <a:ext cx="9162360" cy="1703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10080000" cy="1215000"/>
          </a:xfrm>
          <a:prstGeom prst="rect">
            <a:avLst/>
          </a:prstGeom>
          <a:solidFill>
            <a:srgbClr val="c0c0c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540000" y="136800"/>
            <a:ext cx="9000000" cy="9432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80000" y="1349640"/>
            <a:ext cx="9162360" cy="35712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lvl="1" marL="32904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37800"/>
                <a:tab algn="l" pos="487080"/>
                <a:tab algn="l" pos="936360"/>
                <a:tab algn="l" pos="1385640"/>
                <a:tab algn="l" pos="1834920"/>
                <a:tab algn="l" pos="2284200"/>
                <a:tab algn="l" pos="2733480"/>
                <a:tab algn="l" pos="3182760"/>
                <a:tab algn="l" pos="3632040"/>
                <a:tab algn="l" pos="4081320"/>
                <a:tab algn="l" pos="4530600"/>
                <a:tab algn="l" pos="4979880"/>
                <a:tab algn="l" pos="5429160"/>
                <a:tab algn="l" pos="5878440"/>
                <a:tab algn="l" pos="6327720"/>
                <a:tab algn="l" pos="6777000"/>
                <a:tab algn="l" pos="7226280"/>
                <a:tab algn="l" pos="7675560"/>
                <a:tab algn="l" pos="8124480"/>
                <a:tab algn="l" pos="8573760"/>
              </a:tabLst>
            </a:pPr>
            <a:r>
              <a:rPr b="0" lang="sk-SK" sz="4000" spc="-1" strike="noStrike">
                <a:solidFill>
                  <a:srgbClr val="000000"/>
                </a:solidFill>
                <a:latin typeface="Arial"/>
                <a:ea typeface="msgothic"/>
              </a:rPr>
              <a:t>Second Outline Level</a:t>
            </a:r>
            <a:endParaRPr b="0" lang="sk-SK" sz="4000" spc="-1" strike="noStrike">
              <a:solidFill>
                <a:srgbClr val="000000"/>
              </a:solidFill>
              <a:latin typeface="Arial"/>
            </a:endParaRPr>
          </a:p>
          <a:p>
            <a:pPr lvl="2" marL="561960">
              <a:spcAft>
                <a:spcPts val="635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55440"/>
                <a:tab algn="l" pos="504720"/>
                <a:tab algn="l" pos="954000"/>
                <a:tab algn="l" pos="1403280"/>
                <a:tab algn="l" pos="1852560"/>
                <a:tab algn="l" pos="2301840"/>
                <a:tab algn="l" pos="2751120"/>
                <a:tab algn="l" pos="3200400"/>
                <a:tab algn="l" pos="3649320"/>
                <a:tab algn="l" pos="4098600"/>
                <a:tab algn="l" pos="4547880"/>
                <a:tab algn="l" pos="4997160"/>
                <a:tab algn="l" pos="5446440"/>
                <a:tab algn="l" pos="5895720"/>
                <a:tab algn="l" pos="6345000"/>
                <a:tab algn="l" pos="6794280"/>
                <a:tab algn="l" pos="7243560"/>
                <a:tab algn="l" pos="7692840"/>
                <a:tab algn="l" pos="8142120"/>
                <a:tab algn="l" pos="8591400"/>
              </a:tabLst>
            </a:pPr>
            <a:r>
              <a:rPr b="0" lang="sk-SK" sz="3600" spc="-1" strike="noStrike">
                <a:solidFill>
                  <a:srgbClr val="000000"/>
                </a:solidFill>
                <a:latin typeface="Arial"/>
                <a:ea typeface="msgothic"/>
              </a:rPr>
              <a:t>Third Outline Level</a:t>
            </a:r>
            <a:endParaRPr b="0" lang="sk-SK" sz="3600" spc="-1" strike="noStrike">
              <a:solidFill>
                <a:srgbClr val="000000"/>
              </a:solidFill>
              <a:latin typeface="Arial"/>
            </a:endParaRPr>
          </a:p>
          <a:p>
            <a:pPr lvl="3" marL="616320">
              <a:spcAft>
                <a:spcPts val="428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72720"/>
                <a:tab algn="l" pos="522000"/>
                <a:tab algn="l" pos="971280"/>
                <a:tab algn="l" pos="1420560"/>
                <a:tab algn="l" pos="1869840"/>
                <a:tab algn="l" pos="2319120"/>
                <a:tab algn="l" pos="2768400"/>
                <a:tab algn="l" pos="3217680"/>
                <a:tab algn="l" pos="3666960"/>
                <a:tab algn="l" pos="4116240"/>
                <a:tab algn="l" pos="4565520"/>
                <a:tab algn="l" pos="5014800"/>
                <a:tab algn="l" pos="5464080"/>
                <a:tab algn="l" pos="5913360"/>
                <a:tab algn="l" pos="6362640"/>
                <a:tab algn="l" pos="6811920"/>
                <a:tab algn="l" pos="7261200"/>
                <a:tab algn="l" pos="7710480"/>
                <a:tab algn="l" pos="8159400"/>
                <a:tab algn="l" pos="8608680"/>
              </a:tabLst>
            </a:pPr>
            <a:r>
              <a:rPr b="0" lang="sk-SK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Fourth Outline Level</a:t>
            </a:r>
            <a:endParaRPr b="0" lang="sk-SK" sz="2000" spc="-1" strike="noStrike">
              <a:solidFill>
                <a:srgbClr val="000000"/>
              </a:solidFill>
              <a:latin typeface="Times New Roman"/>
            </a:endParaRPr>
          </a:p>
          <a:p>
            <a:pPr lvl="4" marL="1614960">
              <a:spcAft>
                <a:spcPts val="21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90360"/>
                <a:tab algn="l" pos="539640"/>
                <a:tab algn="l" pos="988920"/>
                <a:tab algn="l" pos="1438200"/>
                <a:tab algn="l" pos="1887480"/>
                <a:tab algn="l" pos="2336760"/>
                <a:tab algn="l" pos="2786040"/>
                <a:tab algn="l" pos="3235320"/>
                <a:tab algn="l" pos="3684240"/>
                <a:tab algn="l" pos="4133520"/>
                <a:tab algn="l" pos="4582800"/>
                <a:tab algn="l" pos="5032080"/>
                <a:tab algn="l" pos="5481360"/>
                <a:tab algn="l" pos="5930640"/>
                <a:tab algn="l" pos="6379920"/>
                <a:tab algn="l" pos="6829200"/>
                <a:tab algn="l" pos="7278480"/>
                <a:tab algn="l" pos="7727760"/>
                <a:tab algn="l" pos="8177040"/>
                <a:tab algn="l" pos="8626320"/>
              </a:tabLst>
            </a:pPr>
            <a:r>
              <a:rPr b="0" lang="sk-SK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Fifth Outline Level</a:t>
            </a:r>
            <a:endParaRPr b="0" lang="sk-SK" sz="2000" spc="-1" strike="noStrike">
              <a:solidFill>
                <a:srgbClr val="000000"/>
              </a:solidFill>
              <a:latin typeface="Times New Roman"/>
            </a:endParaRPr>
          </a:p>
          <a:p>
            <a:pPr lvl="5" marL="1614960">
              <a:spcAft>
                <a:spcPts val="21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90360"/>
                <a:tab algn="l" pos="539640"/>
                <a:tab algn="l" pos="988920"/>
                <a:tab algn="l" pos="1438200"/>
                <a:tab algn="l" pos="1887480"/>
                <a:tab algn="l" pos="2336760"/>
                <a:tab algn="l" pos="2786040"/>
                <a:tab algn="l" pos="3235320"/>
                <a:tab algn="l" pos="3684240"/>
                <a:tab algn="l" pos="4133520"/>
                <a:tab algn="l" pos="4582800"/>
                <a:tab algn="l" pos="5032080"/>
                <a:tab algn="l" pos="5481360"/>
                <a:tab algn="l" pos="5930640"/>
                <a:tab algn="l" pos="6379920"/>
                <a:tab algn="l" pos="6829200"/>
                <a:tab algn="l" pos="7278480"/>
                <a:tab algn="l" pos="7727760"/>
                <a:tab algn="l" pos="8177040"/>
                <a:tab algn="l" pos="8626320"/>
              </a:tabLst>
            </a:pPr>
            <a:r>
              <a:rPr b="0" lang="sk-SK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Sixth Outline Level</a:t>
            </a:r>
            <a:endParaRPr b="0" lang="sk-SK" sz="2000" spc="-1" strike="noStrike">
              <a:solidFill>
                <a:srgbClr val="000000"/>
              </a:solidFill>
              <a:latin typeface="Times New Roman"/>
            </a:endParaRPr>
          </a:p>
          <a:p>
            <a:pPr lvl="6" marL="1614960">
              <a:spcAft>
                <a:spcPts val="21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90360"/>
                <a:tab algn="l" pos="539640"/>
                <a:tab algn="l" pos="988920"/>
                <a:tab algn="l" pos="1438200"/>
                <a:tab algn="l" pos="1887480"/>
                <a:tab algn="l" pos="2336760"/>
                <a:tab algn="l" pos="2786040"/>
                <a:tab algn="l" pos="3235320"/>
                <a:tab algn="l" pos="3684240"/>
                <a:tab algn="l" pos="4133520"/>
                <a:tab algn="l" pos="4582800"/>
                <a:tab algn="l" pos="5032080"/>
                <a:tab algn="l" pos="5481360"/>
                <a:tab algn="l" pos="5930640"/>
                <a:tab algn="l" pos="6379920"/>
                <a:tab algn="l" pos="6829200"/>
                <a:tab algn="l" pos="7278480"/>
                <a:tab algn="l" pos="7727760"/>
                <a:tab algn="l" pos="8177040"/>
                <a:tab algn="l" pos="8626320"/>
              </a:tabLst>
            </a:pPr>
            <a:r>
              <a:rPr b="0" lang="sk-SK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Seventh Outline Level</a:t>
            </a:r>
            <a:endParaRPr b="0" lang="sk-SK" sz="2000" spc="-1" strike="noStrike">
              <a:solidFill>
                <a:srgbClr val="000000"/>
              </a:solidFill>
              <a:latin typeface="Times New Roman"/>
            </a:endParaRPr>
          </a:p>
          <a:p>
            <a:pPr lvl="7" marL="1614960">
              <a:spcAft>
                <a:spcPts val="21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90360"/>
                <a:tab algn="l" pos="539640"/>
                <a:tab algn="l" pos="988920"/>
                <a:tab algn="l" pos="1438200"/>
                <a:tab algn="l" pos="1887480"/>
                <a:tab algn="l" pos="2336760"/>
                <a:tab algn="l" pos="2786040"/>
                <a:tab algn="l" pos="3235320"/>
                <a:tab algn="l" pos="3684240"/>
                <a:tab algn="l" pos="4133520"/>
                <a:tab algn="l" pos="4582800"/>
                <a:tab algn="l" pos="5032080"/>
                <a:tab algn="l" pos="5481360"/>
                <a:tab algn="l" pos="5930640"/>
                <a:tab algn="l" pos="6379920"/>
                <a:tab algn="l" pos="6829200"/>
                <a:tab algn="l" pos="7278480"/>
                <a:tab algn="l" pos="7727760"/>
                <a:tab algn="l" pos="8177040"/>
                <a:tab algn="l" pos="8626320"/>
              </a:tabLst>
            </a:pPr>
            <a:r>
              <a:rPr b="0" lang="sk-SK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Eighth Outline Level</a:t>
            </a:r>
            <a:endParaRPr b="0" lang="sk-SK" sz="2000" spc="-1" strike="noStrike">
              <a:solidFill>
                <a:srgbClr val="000000"/>
              </a:solidFill>
              <a:latin typeface="Times New Roman"/>
            </a:endParaRPr>
          </a:p>
          <a:p>
            <a:pPr lvl="8" marL="1614960">
              <a:spcAft>
                <a:spcPts val="21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90360"/>
                <a:tab algn="l" pos="539640"/>
                <a:tab algn="l" pos="988920"/>
                <a:tab algn="l" pos="1438200"/>
                <a:tab algn="l" pos="1887480"/>
                <a:tab algn="l" pos="2336760"/>
                <a:tab algn="l" pos="2786040"/>
                <a:tab algn="l" pos="3235320"/>
                <a:tab algn="l" pos="3684240"/>
                <a:tab algn="l" pos="4133520"/>
                <a:tab algn="l" pos="4582800"/>
                <a:tab algn="l" pos="5032080"/>
                <a:tab algn="l" pos="5481360"/>
                <a:tab algn="l" pos="5930640"/>
                <a:tab algn="l" pos="6379920"/>
                <a:tab algn="l" pos="6829200"/>
                <a:tab algn="l" pos="7278480"/>
                <a:tab algn="l" pos="7727760"/>
                <a:tab algn="l" pos="8177040"/>
                <a:tab algn="l" pos="8626320"/>
              </a:tabLst>
            </a:pPr>
            <a:r>
              <a:rPr b="0" lang="sk-SK" sz="2000" spc="-1" strike="noStrike">
                <a:solidFill>
                  <a:srgbClr val="000000"/>
                </a:solidFill>
                <a:latin typeface="Times New Roman"/>
                <a:ea typeface="msgothic"/>
              </a:rPr>
              <a:t>Ninth Outline Level</a:t>
            </a:r>
            <a:endParaRPr b="0" lang="sk-SK" sz="20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3" name="" descr=""/>
          <p:cNvPicPr/>
          <p:nvPr/>
        </p:nvPicPr>
        <p:blipFill>
          <a:blip r:embed="rId2"/>
          <a:srcRect l="0" t="17215" r="0" b="20692"/>
          <a:stretch/>
        </p:blipFill>
        <p:spPr>
          <a:xfrm>
            <a:off x="180000" y="4860000"/>
            <a:ext cx="4140000" cy="809640"/>
          </a:xfrm>
          <a:prstGeom prst="rect">
            <a:avLst/>
          </a:prstGeom>
          <a:ln w="0">
            <a:noFill/>
          </a:ln>
        </p:spPr>
      </p:pic>
      <p:pic>
        <p:nvPicPr>
          <p:cNvPr id="4" name="" descr=""/>
          <p:cNvPicPr/>
          <p:nvPr/>
        </p:nvPicPr>
        <p:blipFill>
          <a:blip r:embed="rId3"/>
          <a:stretch/>
        </p:blipFill>
        <p:spPr>
          <a:xfrm>
            <a:off x="8100000" y="4725000"/>
            <a:ext cx="2005920" cy="94500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iz.sk/Sxqi" TargetMode="External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s://www.iz.sk/download-files/sk/evs/manazer-zamestnavania" TargetMode="External"/><Relationship Id="rId2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hyperlink" Target="http://www.iz.sk/" TargetMode="External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://iz.sk/Svj8" TargetMode="Externa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0" y="1719360"/>
            <a:ext cx="10080720" cy="2735640"/>
          </a:xfrm>
          <a:custGeom>
            <a:avLst/>
            <a:gdLst/>
            <a:ahLst/>
            <a:rect l="0" t="0" r="r" b="b"/>
            <a:pathLst>
              <a:path w="28004" h="7601">
                <a:moveTo>
                  <a:pt x="3" y="0"/>
                </a:moveTo>
                <a:lnTo>
                  <a:pt x="4" y="0"/>
                </a:lnTo>
                <a:cubicBezTo>
                  <a:pt x="3" y="0"/>
                  <a:pt x="3" y="0"/>
                  <a:pt x="2" y="1"/>
                </a:cubicBezTo>
                <a:cubicBezTo>
                  <a:pt x="1" y="1"/>
                  <a:pt x="1" y="1"/>
                  <a:pt x="1" y="2"/>
                </a:cubicBezTo>
                <a:cubicBezTo>
                  <a:pt x="0" y="3"/>
                  <a:pt x="0" y="3"/>
                  <a:pt x="0" y="4"/>
                </a:cubicBezTo>
                <a:lnTo>
                  <a:pt x="0" y="7596"/>
                </a:lnTo>
                <a:lnTo>
                  <a:pt x="0" y="7596"/>
                </a:lnTo>
                <a:cubicBezTo>
                  <a:pt x="0" y="7597"/>
                  <a:pt x="0" y="7597"/>
                  <a:pt x="1" y="7598"/>
                </a:cubicBezTo>
                <a:cubicBezTo>
                  <a:pt x="1" y="7599"/>
                  <a:pt x="1" y="7599"/>
                  <a:pt x="2" y="7599"/>
                </a:cubicBezTo>
                <a:cubicBezTo>
                  <a:pt x="3" y="7600"/>
                  <a:pt x="3" y="7600"/>
                  <a:pt x="4" y="7600"/>
                </a:cubicBezTo>
                <a:lnTo>
                  <a:pt x="27999" y="7600"/>
                </a:lnTo>
                <a:lnTo>
                  <a:pt x="27999" y="7600"/>
                </a:lnTo>
                <a:cubicBezTo>
                  <a:pt x="28000" y="7600"/>
                  <a:pt x="28000" y="7600"/>
                  <a:pt x="28001" y="7599"/>
                </a:cubicBezTo>
                <a:cubicBezTo>
                  <a:pt x="28002" y="7599"/>
                  <a:pt x="28002" y="7599"/>
                  <a:pt x="28002" y="7598"/>
                </a:cubicBezTo>
                <a:cubicBezTo>
                  <a:pt x="28003" y="7597"/>
                  <a:pt x="28003" y="7597"/>
                  <a:pt x="28003" y="7596"/>
                </a:cubicBezTo>
                <a:lnTo>
                  <a:pt x="28003" y="3"/>
                </a:lnTo>
                <a:lnTo>
                  <a:pt x="28003" y="4"/>
                </a:lnTo>
                <a:lnTo>
                  <a:pt x="28003" y="4"/>
                </a:lnTo>
                <a:cubicBezTo>
                  <a:pt x="28003" y="3"/>
                  <a:pt x="28003" y="3"/>
                  <a:pt x="28002" y="2"/>
                </a:cubicBezTo>
                <a:cubicBezTo>
                  <a:pt x="28002" y="1"/>
                  <a:pt x="28002" y="1"/>
                  <a:pt x="28001" y="1"/>
                </a:cubicBezTo>
                <a:cubicBezTo>
                  <a:pt x="28000" y="0"/>
                  <a:pt x="28000" y="0"/>
                  <a:pt x="27999" y="0"/>
                </a:cubicBezTo>
                <a:lnTo>
                  <a:pt x="3" y="0"/>
                </a:lnTo>
              </a:path>
            </a:pathLst>
          </a:custGeom>
          <a:solidFill>
            <a:srgbClr val="b3b3b3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TextShape 2"/>
          <p:cNvSpPr txBox="1"/>
          <p:nvPr/>
        </p:nvSpPr>
        <p:spPr>
          <a:xfrm>
            <a:off x="540000" y="136800"/>
            <a:ext cx="9000000" cy="943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Inštitút zamestnanosti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TextShape 3"/>
          <p:cNvSpPr txBox="1"/>
          <p:nvPr/>
        </p:nvSpPr>
        <p:spPr>
          <a:xfrm>
            <a:off x="360000" y="1929240"/>
            <a:ext cx="8820000" cy="131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Autofit/>
          </a:bodyPr>
          <a:p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Regionálny rozvoj a zapájanie dlhodobo nezamestnaných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Michal Páleník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TextShape 4"/>
          <p:cNvSpPr txBox="1"/>
          <p:nvPr/>
        </p:nvSpPr>
        <p:spPr>
          <a:xfrm>
            <a:off x="420480" y="3375000"/>
            <a:ext cx="9299520" cy="1554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  <a:spcBef>
                <a:spcPts val="1191"/>
              </a:spcBef>
              <a:spcAft>
                <a:spcPts val="595"/>
              </a:spcAft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</a:rPr>
              <a:t>25. 9. 2020 </a:t>
            </a:r>
            <a:r>
              <a:rPr b="0" lang="en-US" sz="2200" spc="-1" strike="noStrike">
                <a:solidFill>
                  <a:srgbClr val="000000"/>
                </a:solidFill>
                <a:latin typeface="Times New Roman"/>
                <a:hlinkClick r:id="rId1"/>
              </a:rPr>
              <a:t>http://iz.sk/Sxqi</a:t>
            </a:r>
            <a:r>
              <a:rPr b="0" lang="en-US" sz="22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en-US" sz="2200" spc="-1" strike="noStrike">
              <a:solidFill>
                <a:srgbClr val="000000"/>
              </a:solidFill>
              <a:latin typeface="Times New Roman"/>
            </a:endParaRPr>
          </a:p>
          <a:p>
            <a:pPr algn="just">
              <a:lnSpc>
                <a:spcPct val="100000"/>
              </a:lnSpc>
              <a:spcBef>
                <a:spcPts val="1191"/>
              </a:spcBef>
              <a:spcAft>
                <a:spcPts val="595"/>
              </a:spcAft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</a:rPr>
              <a:t>Táto prezentácia je súčasťou projektu Politiky zamestnanosti realizovaného Inštitútom zamestnanosti. Tento projekt je podporený z Európskeho sociálneho fondu v rámci OP EVS.</a:t>
            </a:r>
            <a:endParaRPr b="0" lang="en-US" sz="2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Shape 1"/>
          <p:cNvSpPr txBox="1"/>
          <p:nvPr/>
        </p:nvSpPr>
        <p:spPr>
          <a:xfrm>
            <a:off x="540000" y="136800"/>
            <a:ext cx="9000000" cy="943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ako získať zamestnanie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TextShape 2"/>
          <p:cNvSpPr txBox="1"/>
          <p:nvPr/>
        </p:nvSpPr>
        <p:spPr>
          <a:xfrm>
            <a:off x="180000" y="1349640"/>
            <a:ext cx="9162360" cy="3571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Autofit/>
          </a:bodyPr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ľudia majú prekážky pri získaní legálneho zamestnania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komunitné služby ich dokážu riešiť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napr. </a:t>
            </a:r>
            <a:r>
              <a:rPr b="0" lang="sk-SK" sz="3300" spc="-1" strike="noStrike">
                <a:solidFill>
                  <a:srgbClr val="000000"/>
                </a:solidFill>
                <a:latin typeface="arial"/>
                <a:hlinkClick r:id="rId1"/>
              </a:rPr>
              <a:t>manažér zamestnania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Shape 1"/>
          <p:cNvSpPr txBox="1"/>
          <p:nvPr/>
        </p:nvSpPr>
        <p:spPr>
          <a:xfrm>
            <a:off x="540000" y="136800"/>
            <a:ext cx="9000000" cy="943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komunitné služby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TextShape 2"/>
          <p:cNvSpPr txBox="1"/>
          <p:nvPr/>
        </p:nvSpPr>
        <p:spPr>
          <a:xfrm>
            <a:off x="180000" y="1349640"/>
            <a:ext cx="9720000" cy="3571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Autofit/>
          </a:bodyPr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každý človek má iné prekážky, teda treba iné množstvo odbornej práce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lvl="1" marL="32904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37800"/>
                <a:tab algn="l" pos="487080"/>
                <a:tab algn="l" pos="936360"/>
                <a:tab algn="l" pos="1385640"/>
                <a:tab algn="l" pos="1834920"/>
                <a:tab algn="l" pos="2284200"/>
                <a:tab algn="l" pos="2733480"/>
                <a:tab algn="l" pos="3182760"/>
                <a:tab algn="l" pos="3632040"/>
                <a:tab algn="l" pos="4081320"/>
                <a:tab algn="l" pos="4530600"/>
                <a:tab algn="l" pos="4979880"/>
                <a:tab algn="l" pos="5429160"/>
                <a:tab algn="l" pos="5878440"/>
                <a:tab algn="l" pos="6327720"/>
                <a:tab algn="l" pos="6777000"/>
                <a:tab algn="l" pos="7226280"/>
                <a:tab algn="l" pos="7675560"/>
                <a:tab algn="l" pos="8124480"/>
                <a:tab algn="l" pos="8573760"/>
              </a:tabLst>
            </a:pPr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nedá sa určiť od zeleného stola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  <a:p>
            <a:pPr lvl="1" marL="32904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37800"/>
                <a:tab algn="l" pos="487080"/>
                <a:tab algn="l" pos="936360"/>
                <a:tab algn="l" pos="1385640"/>
                <a:tab algn="l" pos="1834920"/>
                <a:tab algn="l" pos="2284200"/>
                <a:tab algn="l" pos="2733480"/>
                <a:tab algn="l" pos="3182760"/>
                <a:tab algn="l" pos="3632040"/>
                <a:tab algn="l" pos="4081320"/>
                <a:tab algn="l" pos="4530600"/>
                <a:tab algn="l" pos="4979880"/>
                <a:tab algn="l" pos="5429160"/>
                <a:tab algn="l" pos="5878440"/>
                <a:tab algn="l" pos="6327720"/>
                <a:tab algn="l" pos="6777000"/>
                <a:tab algn="l" pos="7226280"/>
                <a:tab algn="l" pos="7675560"/>
                <a:tab algn="l" pos="8124480"/>
                <a:tab algn="l" pos="8573760"/>
              </a:tabLst>
            </a:pPr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určime ho férovou súťažou malých lokálnych poskytovateľov služieb zamestnanosti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veľa malých verejných obstarávaní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Shape 1"/>
          <p:cNvSpPr txBox="1"/>
          <p:nvPr/>
        </p:nvSpPr>
        <p:spPr>
          <a:xfrm>
            <a:off x="540000" y="136800"/>
            <a:ext cx="9000000" cy="943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iné prekážky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TextShape 2"/>
          <p:cNvSpPr txBox="1"/>
          <p:nvPr/>
        </p:nvSpPr>
        <p:spPr>
          <a:xfrm>
            <a:off x="180000" y="1349640"/>
            <a:ext cx="9162360" cy="3571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Autofit/>
          </a:bodyPr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exekúcie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lvl="1" marL="32904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37800"/>
                <a:tab algn="l" pos="487080"/>
                <a:tab algn="l" pos="936360"/>
                <a:tab algn="l" pos="1385640"/>
                <a:tab algn="l" pos="1834920"/>
                <a:tab algn="l" pos="2284200"/>
                <a:tab algn="l" pos="2733480"/>
                <a:tab algn="l" pos="3182760"/>
                <a:tab algn="l" pos="3632040"/>
                <a:tab algn="l" pos="4081320"/>
                <a:tab algn="l" pos="4530600"/>
                <a:tab algn="l" pos="4979880"/>
                <a:tab algn="l" pos="5429160"/>
                <a:tab algn="l" pos="5878440"/>
                <a:tab algn="l" pos="6327720"/>
                <a:tab algn="l" pos="6777000"/>
                <a:tab algn="l" pos="7226280"/>
                <a:tab algn="l" pos="7675560"/>
                <a:tab algn="l" pos="8124480"/>
                <a:tab algn="l" pos="8573760"/>
              </a:tabLst>
            </a:pPr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aby človek s exekúciou nežil v dobe kešu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  <a:p>
            <a:pPr lvl="1" marL="32904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37800"/>
                <a:tab algn="l" pos="487080"/>
                <a:tab algn="l" pos="936360"/>
                <a:tab algn="l" pos="1385640"/>
                <a:tab algn="l" pos="1834920"/>
                <a:tab algn="l" pos="2284200"/>
                <a:tab algn="l" pos="2733480"/>
                <a:tab algn="l" pos="3182760"/>
                <a:tab algn="l" pos="3632040"/>
                <a:tab algn="l" pos="4081320"/>
                <a:tab algn="l" pos="4530600"/>
                <a:tab algn="l" pos="4979880"/>
                <a:tab algn="l" pos="5429160"/>
                <a:tab algn="l" pos="5878440"/>
                <a:tab algn="l" pos="6327720"/>
                <a:tab algn="l" pos="6777000"/>
                <a:tab algn="l" pos="7226280"/>
                <a:tab algn="l" pos="7675560"/>
                <a:tab algn="l" pos="8124480"/>
                <a:tab algn="l" pos="8573760"/>
              </a:tabLst>
            </a:pPr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aby mohol používať bežný účet na platenie elektriny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výživné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lvl="1" marL="32904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37800"/>
                <a:tab algn="l" pos="487080"/>
                <a:tab algn="l" pos="936360"/>
                <a:tab algn="l" pos="1385640"/>
                <a:tab algn="l" pos="1834920"/>
                <a:tab algn="l" pos="2284200"/>
                <a:tab algn="l" pos="2733480"/>
                <a:tab algn="l" pos="3182760"/>
                <a:tab algn="l" pos="3632040"/>
                <a:tab algn="l" pos="4081320"/>
                <a:tab algn="l" pos="4530600"/>
                <a:tab algn="l" pos="4979880"/>
                <a:tab algn="l" pos="5429160"/>
                <a:tab algn="l" pos="5878440"/>
                <a:tab algn="l" pos="6327720"/>
                <a:tab algn="l" pos="6777000"/>
                <a:tab algn="l" pos="7226280"/>
                <a:tab algn="l" pos="7675560"/>
                <a:tab algn="l" pos="8124480"/>
                <a:tab algn="l" pos="8573760"/>
              </a:tabLst>
            </a:pPr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aby štát zastúpil neplatiacich rodičov hneď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  <a:p>
            <a:pPr lvl="1" marL="32904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37800"/>
                <a:tab algn="l" pos="487080"/>
                <a:tab algn="l" pos="936360"/>
                <a:tab algn="l" pos="1385640"/>
                <a:tab algn="l" pos="1834920"/>
                <a:tab algn="l" pos="2284200"/>
                <a:tab algn="l" pos="2733480"/>
                <a:tab algn="l" pos="3182760"/>
                <a:tab algn="l" pos="3632040"/>
                <a:tab algn="l" pos="4081320"/>
                <a:tab algn="l" pos="4530600"/>
                <a:tab algn="l" pos="4979880"/>
                <a:tab algn="l" pos="5429160"/>
                <a:tab algn="l" pos="5878440"/>
                <a:tab algn="l" pos="6327720"/>
                <a:tab algn="l" pos="6777000"/>
                <a:tab algn="l" pos="7226280"/>
                <a:tab algn="l" pos="7675560"/>
                <a:tab algn="l" pos="8124480"/>
                <a:tab algn="l" pos="8573760"/>
              </a:tabLst>
            </a:pPr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nie až o pol roka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540000" y="136800"/>
            <a:ext cx="9000000" cy="943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Michal Páleník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TextShape 2"/>
          <p:cNvSpPr txBox="1"/>
          <p:nvPr/>
        </p:nvSpPr>
        <p:spPr>
          <a:xfrm>
            <a:off x="180000" y="1349640"/>
            <a:ext cx="9162360" cy="3571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Autofit/>
          </a:bodyPr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spojením inkluzívneho trhu a komunitných služieb dokážeme posunúť aj najmenej rozvinuté okresy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viac na </a:t>
            </a:r>
            <a:r>
              <a:rPr b="0" lang="sk-SK" sz="3300" spc="-1" strike="noStrike">
                <a:solidFill>
                  <a:srgbClr val="000000"/>
                </a:solidFill>
                <a:latin typeface="arial"/>
                <a:hlinkClick r:id="rId1"/>
              </a:rPr>
              <a:t>www.iz.sk</a:t>
            </a: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540000" y="136800"/>
            <a:ext cx="9000000" cy="943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Okresy podľa miery nezamestnanosti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TextShape 2"/>
          <p:cNvSpPr txBox="1"/>
          <p:nvPr/>
        </p:nvSpPr>
        <p:spPr>
          <a:xfrm>
            <a:off x="180000" y="1350000"/>
            <a:ext cx="4320000" cy="357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Autofit/>
          </a:bodyPr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20 % ľudí býva v zlých okresoch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stredná trieda okresov ubúda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  <a:hlinkClick r:id="rId1"/>
              </a:rPr>
              <a:t>http://iz.sk/Svj8</a:t>
            </a: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3" name="" descr=""/>
          <p:cNvPicPr/>
          <p:nvPr/>
        </p:nvPicPr>
        <p:blipFill>
          <a:blip r:embed="rId2"/>
          <a:stretch/>
        </p:blipFill>
        <p:spPr>
          <a:xfrm>
            <a:off x="4320000" y="900000"/>
            <a:ext cx="5534640" cy="47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40000" y="136800"/>
            <a:ext cx="9000000" cy="943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pôvodných 12 NRO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180000" y="1350000"/>
            <a:ext cx="3960000" cy="357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Autofit/>
          </a:bodyPr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NRO sú vo všetkom zlé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10 % obyvateľov SR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ale 40 % osôb v hmotnej núdzi SR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6" name="" descr=""/>
          <p:cNvPicPr/>
          <p:nvPr/>
        </p:nvPicPr>
        <p:blipFill>
          <a:blip r:embed="rId1"/>
          <a:stretch/>
        </p:blipFill>
        <p:spPr>
          <a:xfrm>
            <a:off x="4018320" y="2160000"/>
            <a:ext cx="6061680" cy="3504240"/>
          </a:xfrm>
          <a:prstGeom prst="rect">
            <a:avLst/>
          </a:prstGeom>
          <a:ln w="0">
            <a:noFill/>
          </a:ln>
        </p:spPr>
      </p:pic>
      <p:sp>
        <p:nvSpPr>
          <p:cNvPr id="57" name="CustomShape 3"/>
          <p:cNvSpPr/>
          <p:nvPr/>
        </p:nvSpPr>
        <p:spPr>
          <a:xfrm>
            <a:off x="9720000" y="4320000"/>
            <a:ext cx="360000" cy="270000"/>
          </a:xfrm>
          <a:prstGeom prst="ellipse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CustomShape 4"/>
          <p:cNvSpPr/>
          <p:nvPr/>
        </p:nvSpPr>
        <p:spPr>
          <a:xfrm>
            <a:off x="9540000" y="4185000"/>
            <a:ext cx="540000" cy="405000"/>
          </a:xfrm>
          <a:prstGeom prst="ellipse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59" name="CustomShape 5"/>
          <p:cNvSpPr/>
          <p:nvPr/>
        </p:nvSpPr>
        <p:spPr>
          <a:xfrm>
            <a:off x="7740000" y="1080000"/>
            <a:ext cx="2160000" cy="720000"/>
          </a:xfrm>
          <a:prstGeom prst="wedgeRoundRectCallout">
            <a:avLst>
              <a:gd name="adj1" fmla="val 44282"/>
              <a:gd name="adj2" fmla="val 410069"/>
              <a:gd name="adj3" fmla="val 16667"/>
            </a:avLst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TextShape 6"/>
          <p:cNvSpPr txBox="1"/>
          <p:nvPr/>
        </p:nvSpPr>
        <p:spPr>
          <a:xfrm>
            <a:off x="8100000" y="1350000"/>
            <a:ext cx="1620000" cy="501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už vidno nárast</a:t>
            </a:r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540000" y="136800"/>
            <a:ext cx="9000000" cy="943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čo chýba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TextShape 2"/>
          <p:cNvSpPr txBox="1"/>
          <p:nvPr/>
        </p:nvSpPr>
        <p:spPr>
          <a:xfrm>
            <a:off x="180000" y="1349640"/>
            <a:ext cx="9162360" cy="3571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Autofit/>
          </a:bodyPr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dlhodobé, udržateľné, transparentné financovanie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zapojenie všetkých aktérov verejného sektora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zapojenie súkromného sektora, s férovým financovaním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540000" y="136800"/>
            <a:ext cx="9000000" cy="943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zapojenie nezamestnaných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TextShape 2"/>
          <p:cNvSpPr txBox="1"/>
          <p:nvPr/>
        </p:nvSpPr>
        <p:spPr>
          <a:xfrm>
            <a:off x="180000" y="1349640"/>
            <a:ext cx="9720000" cy="3912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Autofit/>
          </a:bodyPr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národný park chce zapojiť nezamestnaných do čistenia turistických chodníkov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priamo zamestnať – nie ideálny nápad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outsourcovať, zapojiť cez integračné sociálne podniky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lvl="1" marL="32904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37800"/>
                <a:tab algn="l" pos="487080"/>
                <a:tab algn="l" pos="936360"/>
                <a:tab algn="l" pos="1385640"/>
                <a:tab algn="l" pos="1834920"/>
                <a:tab algn="l" pos="2284200"/>
                <a:tab algn="l" pos="2733480"/>
                <a:tab algn="l" pos="3182760"/>
                <a:tab algn="l" pos="3632040"/>
                <a:tab algn="l" pos="4081320"/>
                <a:tab algn="l" pos="4530600"/>
                <a:tab algn="l" pos="4979880"/>
                <a:tab algn="l" pos="5429160"/>
                <a:tab algn="l" pos="5878440"/>
                <a:tab algn="l" pos="6327720"/>
                <a:tab algn="l" pos="6777000"/>
                <a:tab algn="l" pos="7226280"/>
                <a:tab algn="l" pos="7675560"/>
                <a:tab algn="l" pos="8124480"/>
                <a:tab algn="l" pos="8573760"/>
              </a:tabLst>
            </a:pPr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nemôže, lebo výška faktúry by bola vyššia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  <a:p>
            <a:pPr lvl="2" marL="561960">
              <a:spcAft>
                <a:spcPts val="635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55440"/>
                <a:tab algn="l" pos="504720"/>
                <a:tab algn="l" pos="954000"/>
                <a:tab algn="l" pos="1403280"/>
                <a:tab algn="l" pos="1852560"/>
                <a:tab algn="l" pos="2301840"/>
                <a:tab algn="l" pos="2751120"/>
                <a:tab algn="l" pos="3200400"/>
                <a:tab algn="l" pos="3649320"/>
                <a:tab algn="l" pos="4098600"/>
                <a:tab algn="l" pos="4547880"/>
                <a:tab algn="l" pos="4997160"/>
                <a:tab algn="l" pos="5446440"/>
                <a:tab algn="l" pos="5895720"/>
                <a:tab algn="l" pos="6345000"/>
                <a:tab algn="l" pos="6794280"/>
                <a:tab algn="l" pos="7243560"/>
                <a:tab algn="l" pos="7692840"/>
                <a:tab algn="l" pos="8142120"/>
                <a:tab algn="l" pos="8591400"/>
              </a:tabLst>
            </a:pPr>
            <a:r>
              <a:rPr b="0" lang="sk-SK" sz="2700" spc="-1" strike="noStrike">
                <a:solidFill>
                  <a:srgbClr val="000000"/>
                </a:solidFill>
                <a:latin typeface="Arial"/>
              </a:rPr>
              <a:t>má sa správať efektívne vzhľadom na svoj štatút</a:t>
            </a:r>
            <a:endParaRPr b="0" lang="sk-SK" sz="2700" spc="-1" strike="noStrike">
              <a:solidFill>
                <a:srgbClr val="000000"/>
              </a:solidFill>
              <a:latin typeface="Arial"/>
            </a:endParaRPr>
          </a:p>
          <a:p>
            <a:pPr lvl="1" marL="32904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37800"/>
                <a:tab algn="l" pos="487080"/>
                <a:tab algn="l" pos="936360"/>
                <a:tab algn="l" pos="1385640"/>
                <a:tab algn="l" pos="1834920"/>
                <a:tab algn="l" pos="2284200"/>
                <a:tab algn="l" pos="2733480"/>
                <a:tab algn="l" pos="3182760"/>
                <a:tab algn="l" pos="3632040"/>
                <a:tab algn="l" pos="4081320"/>
                <a:tab algn="l" pos="4530600"/>
                <a:tab algn="l" pos="4979880"/>
                <a:tab algn="l" pos="5429160"/>
                <a:tab algn="l" pos="5878440"/>
                <a:tab algn="l" pos="6327720"/>
                <a:tab algn="l" pos="6777000"/>
                <a:tab algn="l" pos="7226280"/>
                <a:tab algn="l" pos="7675560"/>
                <a:tab algn="l" pos="8124480"/>
                <a:tab algn="l" pos="8573760"/>
              </a:tabLst>
            </a:pPr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aj keď by sa tým urobila dobrá vec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Shape 1"/>
          <p:cNvSpPr txBox="1"/>
          <p:nvPr/>
        </p:nvSpPr>
        <p:spPr>
          <a:xfrm>
            <a:off x="540000" y="136800"/>
            <a:ext cx="9000000" cy="943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„</a:t>
            </a: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zapojiť nezamestnaných“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TextShape 2"/>
          <p:cNvSpPr txBox="1"/>
          <p:nvPr/>
        </p:nvSpPr>
        <p:spPr>
          <a:xfrm>
            <a:off x="180000" y="1349640"/>
            <a:ext cx="9162360" cy="3571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Autofit/>
          </a:bodyPr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ako to v správe národného parku zadefinujú?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lvl="1" marL="32904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37800"/>
                <a:tab algn="l" pos="487080"/>
                <a:tab algn="l" pos="936360"/>
                <a:tab algn="l" pos="1385640"/>
                <a:tab algn="l" pos="1834920"/>
                <a:tab algn="l" pos="2284200"/>
                <a:tab algn="l" pos="2733480"/>
                <a:tab algn="l" pos="3182760"/>
                <a:tab algn="l" pos="3632040"/>
                <a:tab algn="l" pos="4081320"/>
                <a:tab algn="l" pos="4530600"/>
                <a:tab algn="l" pos="4979880"/>
                <a:tab algn="l" pos="5429160"/>
                <a:tab algn="l" pos="5878440"/>
                <a:tab algn="l" pos="6327720"/>
                <a:tab algn="l" pos="6777000"/>
                <a:tab algn="l" pos="7226280"/>
                <a:tab algn="l" pos="7675560"/>
                <a:tab algn="l" pos="8124480"/>
                <a:tab algn="l" pos="8573760"/>
              </a:tabLst>
            </a:pPr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cez výkazy práce?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  <a:p>
            <a:pPr lvl="1" marL="32904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37800"/>
                <a:tab algn="l" pos="487080"/>
                <a:tab algn="l" pos="936360"/>
                <a:tab algn="l" pos="1385640"/>
                <a:tab algn="l" pos="1834920"/>
                <a:tab algn="l" pos="2284200"/>
                <a:tab algn="l" pos="2733480"/>
                <a:tab algn="l" pos="3182760"/>
                <a:tab algn="l" pos="3632040"/>
                <a:tab algn="l" pos="4081320"/>
                <a:tab algn="l" pos="4530600"/>
                <a:tab algn="l" pos="4979880"/>
                <a:tab algn="l" pos="5429160"/>
                <a:tab algn="l" pos="5878440"/>
                <a:tab algn="l" pos="6327720"/>
                <a:tab algn="l" pos="6777000"/>
                <a:tab algn="l" pos="7226280"/>
                <a:tab algn="l" pos="7675560"/>
                <a:tab algn="l" pos="8124480"/>
                <a:tab algn="l" pos="8573760"/>
              </a:tabLst>
            </a:pPr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alebo cez časté kontroly?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  <a:p>
            <a:pPr lvl="1" marL="32904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37800"/>
                <a:tab algn="l" pos="487080"/>
                <a:tab algn="l" pos="936360"/>
                <a:tab algn="l" pos="1385640"/>
                <a:tab algn="l" pos="1834920"/>
                <a:tab algn="l" pos="2284200"/>
                <a:tab algn="l" pos="2733480"/>
                <a:tab algn="l" pos="3182760"/>
                <a:tab algn="l" pos="3632040"/>
                <a:tab algn="l" pos="4081320"/>
                <a:tab algn="l" pos="4530600"/>
                <a:tab algn="l" pos="4979880"/>
                <a:tab algn="l" pos="5429160"/>
                <a:tab algn="l" pos="5878440"/>
                <a:tab algn="l" pos="6327720"/>
                <a:tab algn="l" pos="6777000"/>
                <a:tab algn="l" pos="7226280"/>
                <a:tab algn="l" pos="7675560"/>
                <a:tab algn="l" pos="8124480"/>
                <a:tab algn="l" pos="8573760"/>
              </a:tabLst>
            </a:pPr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alebo cez čestné prehlásenie?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  <a:p>
            <a:pPr lvl="1" marL="32904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37800"/>
                <a:tab algn="l" pos="487080"/>
                <a:tab algn="l" pos="936360"/>
                <a:tab algn="l" pos="1385640"/>
                <a:tab algn="l" pos="1834920"/>
                <a:tab algn="l" pos="2284200"/>
                <a:tab algn="l" pos="2733480"/>
                <a:tab algn="l" pos="3182760"/>
                <a:tab algn="l" pos="3632040"/>
                <a:tab algn="l" pos="4081320"/>
                <a:tab algn="l" pos="4530600"/>
                <a:tab algn="l" pos="4979880"/>
                <a:tab algn="l" pos="5429160"/>
                <a:tab algn="l" pos="5878440"/>
                <a:tab algn="l" pos="6327720"/>
                <a:tab algn="l" pos="6777000"/>
                <a:tab algn="l" pos="7226280"/>
                <a:tab algn="l" pos="7675560"/>
                <a:tab algn="l" pos="8124480"/>
                <a:tab algn="l" pos="8573760"/>
              </a:tabLst>
            </a:pPr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alebo budú chcieť výstup z účtovníctva?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aké dať sankcie, keď to nesplnia?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540000" y="136800"/>
            <a:ext cx="9000000" cy="943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riešenie – inkluzívny trh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TextShape 2"/>
          <p:cNvSpPr txBox="1"/>
          <p:nvPr/>
        </p:nvSpPr>
        <p:spPr>
          <a:xfrm>
            <a:off x="180000" y="1349640"/>
            <a:ext cx="9720000" cy="3571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Autofit/>
          </a:bodyPr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zadefinujeme pojem „integračná suma“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lvl="1" marL="32904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37800"/>
                <a:tab algn="l" pos="487080"/>
                <a:tab algn="l" pos="936360"/>
                <a:tab algn="l" pos="1385640"/>
                <a:tab algn="l" pos="1834920"/>
                <a:tab algn="l" pos="2284200"/>
                <a:tab algn="l" pos="2733480"/>
                <a:tab algn="l" pos="3182760"/>
                <a:tab algn="l" pos="3632040"/>
                <a:tab algn="l" pos="4081320"/>
                <a:tab algn="l" pos="4530600"/>
                <a:tab algn="l" pos="4979880"/>
                <a:tab algn="l" pos="5429160"/>
                <a:tab algn="l" pos="5878440"/>
                <a:tab algn="l" pos="6327720"/>
                <a:tab algn="l" pos="6777000"/>
                <a:tab algn="l" pos="7226280"/>
                <a:tab algn="l" pos="7675560"/>
                <a:tab algn="l" pos="8124480"/>
                <a:tab algn="l" pos="8573760"/>
              </a:tabLst>
            </a:pPr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teda suma mzdových nákladov použitá na cieľovú skupinu (bývalí dlhodobo nezamestnaní, ...)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  <a:p>
            <a:pPr lvl="1" marL="32904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37800"/>
                <a:tab algn="l" pos="487080"/>
                <a:tab algn="l" pos="936360"/>
                <a:tab algn="l" pos="1385640"/>
                <a:tab algn="l" pos="1834920"/>
                <a:tab algn="l" pos="2284200"/>
                <a:tab algn="l" pos="2733480"/>
                <a:tab algn="l" pos="3182760"/>
                <a:tab algn="l" pos="3632040"/>
                <a:tab algn="l" pos="4081320"/>
                <a:tab algn="l" pos="4530600"/>
                <a:tab algn="l" pos="4979880"/>
                <a:tab algn="l" pos="5429160"/>
                <a:tab algn="l" pos="5878440"/>
                <a:tab algn="l" pos="6327720"/>
                <a:tab algn="l" pos="6777000"/>
                <a:tab algn="l" pos="7226280"/>
                <a:tab algn="l" pos="7675560"/>
                <a:tab algn="l" pos="8124480"/>
                <a:tab algn="l" pos="8573760"/>
              </a:tabLst>
            </a:pPr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odberateľ ju bude vyžadovať vo VO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  <a:p>
            <a:pPr lvl="1" marL="32904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37800"/>
                <a:tab algn="l" pos="487080"/>
                <a:tab algn="l" pos="936360"/>
                <a:tab algn="l" pos="1385640"/>
                <a:tab algn="l" pos="1834920"/>
                <a:tab algn="l" pos="2284200"/>
                <a:tab algn="l" pos="2733480"/>
                <a:tab algn="l" pos="3182760"/>
                <a:tab algn="l" pos="3632040"/>
                <a:tab algn="l" pos="4081320"/>
                <a:tab algn="l" pos="4530600"/>
                <a:tab algn="l" pos="4979880"/>
                <a:tab algn="l" pos="5429160"/>
                <a:tab algn="l" pos="5878440"/>
                <a:tab algn="l" pos="6327720"/>
                <a:tab algn="l" pos="6777000"/>
                <a:tab algn="l" pos="7226280"/>
                <a:tab algn="l" pos="7675560"/>
                <a:tab algn="l" pos="8124480"/>
                <a:tab algn="l" pos="8573760"/>
              </a:tabLst>
            </a:pPr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dodávateľ ju vie dopredu, pre všetkých rovnako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  <a:p>
            <a:pPr lvl="1" marL="32904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37800"/>
                <a:tab algn="l" pos="487080"/>
                <a:tab algn="l" pos="936360"/>
                <a:tab algn="l" pos="1385640"/>
                <a:tab algn="l" pos="1834920"/>
                <a:tab algn="l" pos="2284200"/>
                <a:tab algn="l" pos="2733480"/>
                <a:tab algn="l" pos="3182760"/>
                <a:tab algn="l" pos="3632040"/>
                <a:tab algn="l" pos="4081320"/>
                <a:tab algn="l" pos="4530600"/>
                <a:tab algn="l" pos="4979880"/>
                <a:tab algn="l" pos="5429160"/>
                <a:tab algn="l" pos="5878440"/>
                <a:tab algn="l" pos="6327720"/>
                <a:tab algn="l" pos="6777000"/>
                <a:tab algn="l" pos="7226280"/>
                <a:tab algn="l" pos="7675560"/>
                <a:tab algn="l" pos="8124480"/>
                <a:tab algn="l" pos="8573760"/>
              </a:tabLst>
            </a:pPr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vie ju vyskladať z miezd zamestnancov alebo zo subdodávok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  <a:p>
            <a:pPr lvl="1" marL="32904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  <a:tabLst>
                <a:tab algn="l" pos="37800"/>
                <a:tab algn="l" pos="487080"/>
                <a:tab algn="l" pos="936360"/>
                <a:tab algn="l" pos="1385640"/>
                <a:tab algn="l" pos="1834920"/>
                <a:tab algn="l" pos="2284200"/>
                <a:tab algn="l" pos="2733480"/>
                <a:tab algn="l" pos="3182760"/>
                <a:tab algn="l" pos="3632040"/>
                <a:tab algn="l" pos="4081320"/>
                <a:tab algn="l" pos="4530600"/>
                <a:tab algn="l" pos="4979880"/>
                <a:tab algn="l" pos="5429160"/>
                <a:tab algn="l" pos="5878440"/>
                <a:tab algn="l" pos="6327720"/>
                <a:tab algn="l" pos="6777000"/>
                <a:tab algn="l" pos="7226280"/>
                <a:tab algn="l" pos="7675560"/>
                <a:tab algn="l" pos="8124480"/>
                <a:tab algn="l" pos="8573760"/>
              </a:tabLst>
            </a:pPr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„</a:t>
            </a:r>
            <a:r>
              <a:rPr b="0" lang="sk-SK" sz="3000" spc="-1" strike="noStrike">
                <a:solidFill>
                  <a:srgbClr val="000000"/>
                </a:solidFill>
                <a:latin typeface="Arial"/>
              </a:rPr>
              <a:t>iba“ ju napíše na faktúru pre odberateľa</a:t>
            </a:r>
            <a:endParaRPr b="0" lang="sk-SK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Shape 1"/>
          <p:cNvSpPr txBox="1"/>
          <p:nvPr/>
        </p:nvSpPr>
        <p:spPr>
          <a:xfrm>
            <a:off x="540000" y="136800"/>
            <a:ext cx="9000000" cy="943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jednoznačnosť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TextShape 2"/>
          <p:cNvSpPr txBox="1"/>
          <p:nvPr/>
        </p:nvSpPr>
        <p:spPr>
          <a:xfrm>
            <a:off x="180000" y="1349640"/>
            <a:ext cx="9162360" cy="3571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Autofit/>
          </a:bodyPr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vieme, ktoré rodné čísla spadajú do cieľovej skupiny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dodávateľ presne vie, aké má mzdy svojich zamestnancov, aké má subdodávky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vie, akú maximálnu integračnú sumu vie napísať na faktúry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štát vie kontrolovať online (cez výkazy Soc. poisťovne a finančnej správy)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540000" y="136800"/>
            <a:ext cx="9000000" cy="943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vláda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TextShape 2"/>
          <p:cNvSpPr txBox="1"/>
          <p:nvPr/>
        </p:nvSpPr>
        <p:spPr>
          <a:xfrm>
            <a:off x="180000" y="1349640"/>
            <a:ext cx="9720000" cy="3571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Autofit/>
          </a:bodyPr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vieme, že na zamestnanie 50 000 dlhodobo nezamestnaných treba aspoň 500 mil. € (min mzda plus odvody)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  <a:p>
            <a:pPr marL="428400" indent="-323640">
              <a:spcAft>
                <a:spcPts val="1463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20520"/>
                <a:tab algn="l" pos="469800"/>
                <a:tab algn="l" pos="919080"/>
                <a:tab algn="l" pos="1368360"/>
                <a:tab algn="l" pos="1817640"/>
                <a:tab algn="l" pos="2266920"/>
                <a:tab algn="l" pos="2716200"/>
                <a:tab algn="l" pos="3165120"/>
                <a:tab algn="l" pos="3614400"/>
                <a:tab algn="l" pos="4063680"/>
                <a:tab algn="l" pos="4512960"/>
                <a:tab algn="l" pos="4962240"/>
                <a:tab algn="l" pos="5411520"/>
                <a:tab algn="l" pos="5860800"/>
                <a:tab algn="l" pos="6310080"/>
                <a:tab algn="l" pos="6759360"/>
                <a:tab algn="l" pos="7208640"/>
                <a:tab algn="l" pos="7657920"/>
                <a:tab algn="l" pos="8107200"/>
                <a:tab algn="l" pos="8556480"/>
              </a:tabLst>
            </a:pPr>
            <a:r>
              <a:rPr b="0" lang="sk-SK" sz="3300" spc="-1" strike="noStrike">
                <a:solidFill>
                  <a:srgbClr val="000000"/>
                </a:solidFill>
                <a:latin typeface="arial"/>
              </a:rPr>
              <a:t>toľko je integračná suma ako stĺpec štátneho rozpočtu (popri mzdových, kapitálových výdavkoch)</a:t>
            </a:r>
            <a:endParaRPr b="0" lang="sk-SK" sz="3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Application>LibreOffice/7.0.1.2$Linux_X86_64 LibreOffice_project/00$Build-2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2020-09-24T08:58:32Z</dcterms:created>
  <dc:creator>Michal </dc:creator>
  <dc:description/>
  <dc:language>sk-SK</dc:language>
  <cp:lastModifiedBy>Michal Palenik</cp:lastModifiedBy>
  <dcterms:modified xsi:type="dcterms:W3CDTF">2020-09-24T23:07:29Z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