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notesSlides/_rels/notesSlide1.xml.rels" ContentType="application/vnd.openxmlformats-package.relationships+xml"/>
  <Override PartName="/ppt/notesSlides/notesSlide1.xml" ContentType="application/vnd.openxmlformats-officedocument.presentationml.notesSlide+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media/image4.png" ContentType="image/png"/>
  <Override PartName="/ppt/media/image5.png" ContentType="image/png"/>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_rels/slideLayout22.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17.xml.rels" ContentType="application/vnd.openxmlformats-package.relationships+xml"/>
  <Override PartName="/ppt/slideLayouts/_rels/slideLayout19.xml.rels" ContentType="application/vnd.openxmlformats-package.relationships+xml"/>
  <Override PartName="/ppt/slideLayouts/_rels/slideLayout21.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16.xml.rels" ContentType="application/vnd.openxmlformats-package.relationships+xml"/>
  <Override PartName="/ppt/slideLayouts/_rels/slideLayout18.xml.rels" ContentType="application/vnd.openxmlformats-package.relationships+xml"/>
  <Override PartName="/ppt/slideLayouts/_rels/slideLayout5.xml.rels" ContentType="application/vnd.openxmlformats-package.relationships+xml"/>
  <Override PartName="/ppt/slideLayouts/_rels/slideLayout13.xml.rels" ContentType="application/vnd.openxmlformats-package.relationships+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1.xml.rels" ContentType="application/vnd.openxmlformats-package.relationships+xml"/>
  <Override PartName="/ppt/slideLayouts/_rels/slideLayout14.xml.rels" ContentType="application/vnd.openxmlformats-package.relationships+xml"/>
  <Override PartName="/ppt/slideLayouts/_rels/slideLayout10.xml.rels" ContentType="application/vnd.openxmlformats-package.relationships+xml"/>
  <Override PartName="/ppt/slideLayouts/_rels/slideLayout24.xml.rels" ContentType="application/vnd.openxmlformats-package.relationships+xml"/>
  <Override PartName="/ppt/slideLayouts/_rels/slideLayout9.xml.rels" ContentType="application/vnd.openxmlformats-package.relationships+xml"/>
  <Override PartName="/ppt/slideLayouts/_rels/slideLayout23.xml.rels" ContentType="application/vnd.openxmlformats-package.relationships+xml"/>
  <Override PartName="/ppt/slideLayouts/_rels/slideLayout8.xml.rels" ContentType="application/vnd.openxmlformats-package.relationships+xml"/>
  <Override PartName="/ppt/slideLayouts/_rels/slideLayout15.xml.rels" ContentType="application/vnd.openxmlformats-package.relationships+xml"/>
  <Override PartName="/ppt/slideLayouts/_rels/slideLayout2.xml.rels" ContentType="application/vnd.openxmlformats-package.relationships+xml"/>
  <Override PartName="/ppt/slideLayouts/_rels/slideLayout20.xml.rels" ContentType="application/vnd.openxmlformats-package.relationships+xml"/>
  <Override PartName="/ppt/slideLayouts/slideLayout6.xml" ContentType="application/vnd.openxmlformats-officedocument.presentationml.slideLayout+xml"/>
  <Override PartName="/ppt/slideLayouts/slideLayout24.xml" ContentType="application/vnd.openxmlformats-officedocument.presentationml.slideLayout+xml"/>
  <Override PartName="/ppt/slideLayouts/slideLayout5.xml" ContentType="application/vnd.openxmlformats-officedocument.presentationml.slideLayout+xml"/>
  <Override PartName="/ppt/slideLayouts/slideLayout23.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18.xml" ContentType="application/vnd.openxmlformats-officedocument.presentationml.slideLayout+xml"/>
  <Override PartName="/ppt/slideLayouts/slideLayout3.xml" ContentType="application/vnd.openxmlformats-officedocument.presentationml.slideLayout+xml"/>
  <Override PartName="/ppt/slideLayouts/slideLayout21.xml" ContentType="application/vnd.openxmlformats-officedocument.presentationml.slideLayout+xml"/>
  <Override PartName="/ppt/slideLayouts/slideLayout19.xml" ContentType="application/vnd.openxmlformats-officedocument.presentationml.slideLayout+xml"/>
  <Override PartName="/ppt/slideLayouts/slideLayout4.xml" ContentType="application/vnd.openxmlformats-officedocument.presentationml.slideLayout+xml"/>
  <Override PartName="/ppt/slideLayouts/slideLayout22.xml" ContentType="application/vnd.openxmlformats-officedocument.presentationml.slideLayout+xml"/>
  <Override PartName="/ppt/notesMasters/_rels/notesMaster1.xml.rels" ContentType="application/vnd.openxmlformats-package.relationships+xml"/>
  <Override PartName="/ppt/notesMasters/notesMaster1.xml" ContentType="application/vnd.openxmlformats-officedocument.presentationml.notesMaster+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3.xml.rels" ContentType="application/vnd.openxmlformats-package.relationships+xml"/>
  <Override PartName="/ppt/slides/_rels/slide16.xml.rels" ContentType="application/vnd.openxmlformats-package.relationships+xml"/>
  <Override PartName="/ppt/slides/_rels/slide12.xml.rels" ContentType="application/vnd.openxmlformats-package.relationships+xml"/>
  <Override PartName="/ppt/slides/_rels/slide15.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14.xml.rels" ContentType="application/vnd.openxmlformats-package.relationships+xml"/>
  <Override PartName="/ppt/slides/_rels/slide17.xml.rels" ContentType="application/vnd.openxmlformats-package.relationships+xml"/>
  <Override PartName="/ppt/slides/_rels/slide1.xml.rels" ContentType="application/vnd.openxmlformats-package.relationships+xml"/>
  <Override PartName="/ppt/slides/_rels/slide4.xml.rels" ContentType="application/vnd.openxmlformats-package.relationships+xml"/>
  <Override PartName="/ppt/slides/_rels/slide2.xml.rels" ContentType="application/vnd.openxmlformats-package.relationships+xml"/>
  <Override PartName="/ppt/slides/_rels/slide5.xml.rels" ContentType="application/vnd.openxmlformats-package.relationships+xml"/>
  <Override PartName="/ppt/slides/_rels/slide3.xml.rels" ContentType="application/vnd.openxmlformats-package.relationships+xml"/>
  <Override PartName="/ppt/slides/slide16.xml" ContentType="application/vnd.openxmlformats-officedocument.presentationml.slide+xml"/>
  <Override PartName="/ppt/slides/slide1.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Lst>
  <p:sldSz cx="10080625" cy="7559675"/>
  <p:notesSz cx="7556500"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notesMaster" Target="notesMasters/notes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20" Type="http://schemas.openxmlformats.org/officeDocument/2006/relationships/slide" Target="slides/slide16.xml"/><Relationship Id="rId21" Type="http://schemas.openxmlformats.org/officeDocument/2006/relationships/slide" Target="slides/slide17.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 name="PlaceHolder 1"/>
          <p:cNvSpPr>
            <a:spLocks noGrp="1"/>
          </p:cNvSpPr>
          <p:nvPr>
            <p:ph type="sldImg"/>
          </p:nvPr>
        </p:nvSpPr>
        <p:spPr>
          <a:xfrm>
            <a:off x="216000" y="812520"/>
            <a:ext cx="7127280" cy="4008960"/>
          </a:xfrm>
          <a:prstGeom prst="rect">
            <a:avLst/>
          </a:prstGeom>
        </p:spPr>
        <p:txBody>
          <a:bodyPr lIns="0" rIns="0" tIns="0" bIns="0" anchor="ctr">
            <a:noAutofit/>
          </a:bodyPr>
          <a:p>
            <a:r>
              <a:rPr b="0" lang="sk-SK" sz="1800" spc="-1" strike="noStrike">
                <a:solidFill>
                  <a:srgbClr val="000000"/>
                </a:solidFill>
                <a:latin typeface="Arial"/>
              </a:rPr>
              <a:t>Click to move the slide</a:t>
            </a:r>
            <a:endParaRPr b="0" lang="sk-SK" sz="1800" spc="-1" strike="noStrike">
              <a:solidFill>
                <a:srgbClr val="000000"/>
              </a:solidFill>
              <a:latin typeface="Arial"/>
            </a:endParaRPr>
          </a:p>
        </p:txBody>
      </p:sp>
      <p:sp>
        <p:nvSpPr>
          <p:cNvPr id="83" name="PlaceHolder 2"/>
          <p:cNvSpPr>
            <a:spLocks noGrp="1"/>
          </p:cNvSpPr>
          <p:nvPr>
            <p:ph type="body"/>
          </p:nvPr>
        </p:nvSpPr>
        <p:spPr>
          <a:xfrm>
            <a:off x="756000" y="5078520"/>
            <a:ext cx="6047640" cy="4811040"/>
          </a:xfrm>
          <a:prstGeom prst="rect">
            <a:avLst/>
          </a:prstGeom>
        </p:spPr>
        <p:txBody>
          <a:bodyPr lIns="0" rIns="0" tIns="0" bIns="0">
            <a:noAutofit/>
          </a:bodyPr>
          <a:p>
            <a:r>
              <a:rPr b="0" lang="sk-SK" sz="2000" spc="-1" strike="noStrike">
                <a:latin typeface="Arial"/>
              </a:rPr>
              <a:t>Click to edit the notes format</a:t>
            </a:r>
            <a:endParaRPr b="0" lang="sk-SK" sz="2000" spc="-1" strike="noStrike">
              <a:latin typeface="Arial"/>
            </a:endParaRPr>
          </a:p>
        </p:txBody>
      </p:sp>
      <p:sp>
        <p:nvSpPr>
          <p:cNvPr id="84" name="PlaceHolder 3"/>
          <p:cNvSpPr>
            <a:spLocks noGrp="1"/>
          </p:cNvSpPr>
          <p:nvPr>
            <p:ph type="hdr"/>
          </p:nvPr>
        </p:nvSpPr>
        <p:spPr>
          <a:xfrm>
            <a:off x="0" y="0"/>
            <a:ext cx="3280680" cy="534240"/>
          </a:xfrm>
          <a:prstGeom prst="rect">
            <a:avLst/>
          </a:prstGeom>
        </p:spPr>
        <p:txBody>
          <a:bodyPr lIns="0" rIns="0" tIns="0" bIns="0">
            <a:noAutofit/>
          </a:bodyPr>
          <a:p>
            <a:r>
              <a:rPr b="0" lang="sk-SK" sz="1400" spc="-1" strike="noStrike">
                <a:latin typeface="Times New Roman"/>
              </a:rPr>
              <a:t>&lt;header&gt;</a:t>
            </a:r>
            <a:endParaRPr b="0" lang="sk-SK" sz="1400" spc="-1" strike="noStrike">
              <a:latin typeface="Times New Roman"/>
            </a:endParaRPr>
          </a:p>
        </p:txBody>
      </p:sp>
      <p:sp>
        <p:nvSpPr>
          <p:cNvPr id="85" name="PlaceHolder 4"/>
          <p:cNvSpPr>
            <a:spLocks noGrp="1"/>
          </p:cNvSpPr>
          <p:nvPr>
            <p:ph type="dt"/>
          </p:nvPr>
        </p:nvSpPr>
        <p:spPr>
          <a:xfrm>
            <a:off x="4278960" y="0"/>
            <a:ext cx="3280680" cy="534240"/>
          </a:xfrm>
          <a:prstGeom prst="rect">
            <a:avLst/>
          </a:prstGeom>
        </p:spPr>
        <p:txBody>
          <a:bodyPr lIns="0" rIns="0" tIns="0" bIns="0">
            <a:noAutofit/>
          </a:bodyPr>
          <a:p>
            <a:pPr algn="r"/>
            <a:r>
              <a:rPr b="0" lang="sk-SK" sz="1400" spc="-1" strike="noStrike">
                <a:latin typeface="Times New Roman"/>
              </a:rPr>
              <a:t>&lt;date/time&gt;</a:t>
            </a:r>
            <a:endParaRPr b="0" lang="sk-SK" sz="1400" spc="-1" strike="noStrike">
              <a:latin typeface="Times New Roman"/>
            </a:endParaRPr>
          </a:p>
        </p:txBody>
      </p:sp>
      <p:sp>
        <p:nvSpPr>
          <p:cNvPr id="86" name="PlaceHolder 5"/>
          <p:cNvSpPr>
            <a:spLocks noGrp="1"/>
          </p:cNvSpPr>
          <p:nvPr>
            <p:ph type="ftr"/>
          </p:nvPr>
        </p:nvSpPr>
        <p:spPr>
          <a:xfrm>
            <a:off x="0" y="10157400"/>
            <a:ext cx="3280680" cy="534240"/>
          </a:xfrm>
          <a:prstGeom prst="rect">
            <a:avLst/>
          </a:prstGeom>
        </p:spPr>
        <p:txBody>
          <a:bodyPr lIns="0" rIns="0" tIns="0" bIns="0" anchor="b">
            <a:noAutofit/>
          </a:bodyPr>
          <a:p>
            <a:r>
              <a:rPr b="0" lang="sk-SK" sz="1400" spc="-1" strike="noStrike">
                <a:latin typeface="Times New Roman"/>
              </a:rPr>
              <a:t>&lt;footer&gt;</a:t>
            </a:r>
            <a:endParaRPr b="0" lang="sk-SK" sz="1400" spc="-1" strike="noStrike">
              <a:latin typeface="Times New Roman"/>
            </a:endParaRPr>
          </a:p>
        </p:txBody>
      </p:sp>
      <p:sp>
        <p:nvSpPr>
          <p:cNvPr id="87" name="PlaceHolder 6"/>
          <p:cNvSpPr>
            <a:spLocks noGrp="1"/>
          </p:cNvSpPr>
          <p:nvPr>
            <p:ph type="sldNum"/>
          </p:nvPr>
        </p:nvSpPr>
        <p:spPr>
          <a:xfrm>
            <a:off x="4278960" y="10157400"/>
            <a:ext cx="3280680" cy="534240"/>
          </a:xfrm>
          <a:prstGeom prst="rect">
            <a:avLst/>
          </a:prstGeom>
        </p:spPr>
        <p:txBody>
          <a:bodyPr lIns="0" rIns="0" tIns="0" bIns="0" anchor="b">
            <a:noAutofit/>
          </a:bodyPr>
          <a:p>
            <a:pPr algn="r"/>
            <a:fld id="{413A2031-6E6F-4409-A36C-B28C6FB6DEB4}" type="slidenum">
              <a:rPr b="0" lang="sk-SK" sz="1400" spc="-1" strike="noStrike">
                <a:latin typeface="Times New Roman"/>
              </a:rPr>
              <a:t>&lt;number&gt;</a:t>
            </a:fld>
            <a:endParaRPr b="0" lang="sk-SK" sz="1400" spc="-1" strike="noStrike">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CustomShape 1"/>
          <p:cNvSpPr/>
          <p:nvPr/>
        </p:nvSpPr>
        <p:spPr>
          <a:xfrm>
            <a:off x="1311120" y="1027080"/>
            <a:ext cx="4933800" cy="3700080"/>
          </a:xfrm>
          <a:custGeom>
            <a:avLst/>
            <a:gdLst/>
            <a:ahLst/>
            <a:rect l="l" t="t" r="r" b="b"/>
            <a:pathLst>
              <a:path w="21600" h="21600">
                <a:moveTo>
                  <a:pt x="0" y="0"/>
                </a:moveTo>
                <a:lnTo>
                  <a:pt x="21600" y="0"/>
                </a:lnTo>
                <a:lnTo>
                  <a:pt x="21600" y="21600"/>
                </a:lnTo>
                <a:lnTo>
                  <a:pt x="0" y="21600"/>
                </a:lnTo>
                <a:lnTo>
                  <a:pt x="0" y="0"/>
                </a:lnTo>
                <a:close/>
              </a:path>
            </a:pathLst>
          </a:custGeom>
          <a:solidFill>
            <a:srgbClr val="ffffff"/>
          </a:solidFill>
          <a:ln w="9360">
            <a:solidFill>
              <a:srgbClr val="000000"/>
            </a:solidFill>
            <a:miter/>
          </a:ln>
        </p:spPr>
        <p:style>
          <a:lnRef idx="0"/>
          <a:fillRef idx="0"/>
          <a:effectRef idx="0"/>
          <a:fontRef idx="minor"/>
        </p:style>
      </p:sp>
      <p:sp>
        <p:nvSpPr>
          <p:cNvPr id="132" name="PlaceHolder 2"/>
          <p:cNvSpPr>
            <a:spLocks noGrp="1"/>
          </p:cNvSpPr>
          <p:nvPr>
            <p:ph type="body"/>
          </p:nvPr>
        </p:nvSpPr>
        <p:spPr>
          <a:xfrm>
            <a:off x="1169640" y="5086080"/>
            <a:ext cx="5219280" cy="4105440"/>
          </a:xfrm>
          <a:prstGeom prst="rect">
            <a:avLst/>
          </a:prstGeom>
        </p:spPr>
        <p:txBody>
          <a:bodyPr lIns="0" rIns="0" tIns="0" bIns="0">
            <a:noAutofit/>
          </a:bodyPr>
          <a:p>
            <a:endParaRPr b="0" lang="sk-SK" sz="2000" spc="-1" strike="noStrike">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40000" y="182520"/>
            <a:ext cx="8999640" cy="1257120"/>
          </a:xfrm>
          <a:prstGeom prst="rect">
            <a:avLst/>
          </a:prstGeom>
        </p:spPr>
        <p:txBody>
          <a:bodyPr lIns="0" rIns="0" tIns="0" bIns="0" anchor="ctr">
            <a:noAutofit/>
          </a:bodyPr>
          <a:p>
            <a:endParaRPr b="0" lang="sk-SK" sz="1800" spc="-1" strike="noStrike">
              <a:solidFill>
                <a:srgbClr val="000000"/>
              </a:solidFill>
              <a:latin typeface="Arial"/>
            </a:endParaRPr>
          </a:p>
        </p:txBody>
      </p:sp>
      <p:sp>
        <p:nvSpPr>
          <p:cNvPr id="27" name="PlaceHolder 2"/>
          <p:cNvSpPr>
            <a:spLocks noGrp="1"/>
          </p:cNvSpPr>
          <p:nvPr>
            <p:ph type="body"/>
          </p:nvPr>
        </p:nvSpPr>
        <p:spPr>
          <a:xfrm>
            <a:off x="504000" y="1768680"/>
            <a:ext cx="9072000" cy="2090880"/>
          </a:xfrm>
          <a:prstGeom prst="rect">
            <a:avLst/>
          </a:prstGeom>
        </p:spPr>
        <p:txBody>
          <a:bodyPr lIns="0" rIns="0" tIns="0" bIns="0">
            <a:normAutofit/>
          </a:bodyPr>
          <a:p>
            <a:endParaRPr b="0" lang="sk-SK" sz="2800" spc="-1" strike="noStrike">
              <a:solidFill>
                <a:srgbClr val="000000"/>
              </a:solidFill>
              <a:latin typeface="Arial"/>
            </a:endParaRPr>
          </a:p>
        </p:txBody>
      </p:sp>
      <p:sp>
        <p:nvSpPr>
          <p:cNvPr id="28" name="PlaceHolder 3"/>
          <p:cNvSpPr>
            <a:spLocks noGrp="1"/>
          </p:cNvSpPr>
          <p:nvPr>
            <p:ph type="body"/>
          </p:nvPr>
        </p:nvSpPr>
        <p:spPr>
          <a:xfrm>
            <a:off x="504000" y="4058640"/>
            <a:ext cx="9072000" cy="2090880"/>
          </a:xfrm>
          <a:prstGeom prst="rect">
            <a:avLst/>
          </a:prstGeom>
        </p:spPr>
        <p:txBody>
          <a:bodyPr lIns="0" rIns="0" tIns="0" bIns="0">
            <a:normAutofit/>
          </a:bodyPr>
          <a:p>
            <a:endParaRPr b="0" lang="sk-SK" sz="2800" spc="-1" strike="noStrike">
              <a:solidFill>
                <a:srgbClr val="000000"/>
              </a:solidFill>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540000" y="182520"/>
            <a:ext cx="8999640" cy="1257120"/>
          </a:xfrm>
          <a:prstGeom prst="rect">
            <a:avLst/>
          </a:prstGeom>
        </p:spPr>
        <p:txBody>
          <a:bodyPr lIns="0" rIns="0" tIns="0" bIns="0" anchor="ctr">
            <a:noAutofit/>
          </a:bodyPr>
          <a:p>
            <a:endParaRPr b="0" lang="sk-SK" sz="1800" spc="-1" strike="noStrike">
              <a:solidFill>
                <a:srgbClr val="000000"/>
              </a:solidFill>
              <a:latin typeface="Arial"/>
            </a:endParaRPr>
          </a:p>
        </p:txBody>
      </p:sp>
      <p:sp>
        <p:nvSpPr>
          <p:cNvPr id="30" name="PlaceHolder 2"/>
          <p:cNvSpPr>
            <a:spLocks noGrp="1"/>
          </p:cNvSpPr>
          <p:nvPr>
            <p:ph type="body"/>
          </p:nvPr>
        </p:nvSpPr>
        <p:spPr>
          <a:xfrm>
            <a:off x="504000" y="1768680"/>
            <a:ext cx="4426920" cy="2090880"/>
          </a:xfrm>
          <a:prstGeom prst="rect">
            <a:avLst/>
          </a:prstGeom>
        </p:spPr>
        <p:txBody>
          <a:bodyPr lIns="0" rIns="0" tIns="0" bIns="0">
            <a:normAutofit/>
          </a:bodyPr>
          <a:p>
            <a:endParaRPr b="0" lang="sk-SK" sz="2800" spc="-1" strike="noStrike">
              <a:solidFill>
                <a:srgbClr val="000000"/>
              </a:solidFill>
              <a:latin typeface="Arial"/>
            </a:endParaRPr>
          </a:p>
        </p:txBody>
      </p:sp>
      <p:sp>
        <p:nvSpPr>
          <p:cNvPr id="31" name="PlaceHolder 3"/>
          <p:cNvSpPr>
            <a:spLocks noGrp="1"/>
          </p:cNvSpPr>
          <p:nvPr>
            <p:ph type="body"/>
          </p:nvPr>
        </p:nvSpPr>
        <p:spPr>
          <a:xfrm>
            <a:off x="5152680" y="1768680"/>
            <a:ext cx="4426920" cy="2090880"/>
          </a:xfrm>
          <a:prstGeom prst="rect">
            <a:avLst/>
          </a:prstGeom>
        </p:spPr>
        <p:txBody>
          <a:bodyPr lIns="0" rIns="0" tIns="0" bIns="0">
            <a:normAutofit/>
          </a:bodyPr>
          <a:p>
            <a:endParaRPr b="0" lang="sk-SK" sz="2800" spc="-1" strike="noStrike">
              <a:solidFill>
                <a:srgbClr val="000000"/>
              </a:solidFill>
              <a:latin typeface="Arial"/>
            </a:endParaRPr>
          </a:p>
        </p:txBody>
      </p:sp>
      <p:sp>
        <p:nvSpPr>
          <p:cNvPr id="32" name="PlaceHolder 4"/>
          <p:cNvSpPr>
            <a:spLocks noGrp="1"/>
          </p:cNvSpPr>
          <p:nvPr>
            <p:ph type="body"/>
          </p:nvPr>
        </p:nvSpPr>
        <p:spPr>
          <a:xfrm>
            <a:off x="504000" y="4058640"/>
            <a:ext cx="4426920" cy="2090880"/>
          </a:xfrm>
          <a:prstGeom prst="rect">
            <a:avLst/>
          </a:prstGeom>
        </p:spPr>
        <p:txBody>
          <a:bodyPr lIns="0" rIns="0" tIns="0" bIns="0">
            <a:normAutofit/>
          </a:bodyPr>
          <a:p>
            <a:endParaRPr b="0" lang="sk-SK" sz="2800" spc="-1" strike="noStrike">
              <a:solidFill>
                <a:srgbClr val="000000"/>
              </a:solidFill>
              <a:latin typeface="Arial"/>
            </a:endParaRPr>
          </a:p>
        </p:txBody>
      </p:sp>
      <p:sp>
        <p:nvSpPr>
          <p:cNvPr id="33" name="PlaceHolder 5"/>
          <p:cNvSpPr>
            <a:spLocks noGrp="1"/>
          </p:cNvSpPr>
          <p:nvPr>
            <p:ph type="body"/>
          </p:nvPr>
        </p:nvSpPr>
        <p:spPr>
          <a:xfrm>
            <a:off x="5152680" y="4058640"/>
            <a:ext cx="4426920" cy="2090880"/>
          </a:xfrm>
          <a:prstGeom prst="rect">
            <a:avLst/>
          </a:prstGeom>
        </p:spPr>
        <p:txBody>
          <a:bodyPr lIns="0" rIns="0" tIns="0" bIns="0">
            <a:normAutofit/>
          </a:bodyPr>
          <a:p>
            <a:endParaRPr b="0" lang="sk-SK" sz="2800" spc="-1" strike="noStrike">
              <a:solidFill>
                <a:srgbClr val="000000"/>
              </a:solidFill>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540000" y="182520"/>
            <a:ext cx="8999640" cy="1257120"/>
          </a:xfrm>
          <a:prstGeom prst="rect">
            <a:avLst/>
          </a:prstGeom>
        </p:spPr>
        <p:txBody>
          <a:bodyPr lIns="0" rIns="0" tIns="0" bIns="0" anchor="ctr">
            <a:noAutofit/>
          </a:bodyPr>
          <a:p>
            <a:endParaRPr b="0" lang="sk-SK" sz="1800" spc="-1" strike="noStrike">
              <a:solidFill>
                <a:srgbClr val="000000"/>
              </a:solidFill>
              <a:latin typeface="Arial"/>
            </a:endParaRPr>
          </a:p>
        </p:txBody>
      </p:sp>
      <p:sp>
        <p:nvSpPr>
          <p:cNvPr id="35" name="PlaceHolder 2"/>
          <p:cNvSpPr>
            <a:spLocks noGrp="1"/>
          </p:cNvSpPr>
          <p:nvPr>
            <p:ph type="body"/>
          </p:nvPr>
        </p:nvSpPr>
        <p:spPr>
          <a:xfrm>
            <a:off x="504000" y="1768680"/>
            <a:ext cx="2921040" cy="2090880"/>
          </a:xfrm>
          <a:prstGeom prst="rect">
            <a:avLst/>
          </a:prstGeom>
        </p:spPr>
        <p:txBody>
          <a:bodyPr lIns="0" rIns="0" tIns="0" bIns="0">
            <a:normAutofit/>
          </a:bodyPr>
          <a:p>
            <a:endParaRPr b="0" lang="sk-SK" sz="2800" spc="-1" strike="noStrike">
              <a:solidFill>
                <a:srgbClr val="000000"/>
              </a:solidFill>
              <a:latin typeface="Arial"/>
            </a:endParaRPr>
          </a:p>
        </p:txBody>
      </p:sp>
      <p:sp>
        <p:nvSpPr>
          <p:cNvPr id="36" name="PlaceHolder 3"/>
          <p:cNvSpPr>
            <a:spLocks noGrp="1"/>
          </p:cNvSpPr>
          <p:nvPr>
            <p:ph type="body"/>
          </p:nvPr>
        </p:nvSpPr>
        <p:spPr>
          <a:xfrm>
            <a:off x="3571560" y="1768680"/>
            <a:ext cx="2921040" cy="2090880"/>
          </a:xfrm>
          <a:prstGeom prst="rect">
            <a:avLst/>
          </a:prstGeom>
        </p:spPr>
        <p:txBody>
          <a:bodyPr lIns="0" rIns="0" tIns="0" bIns="0">
            <a:normAutofit/>
          </a:bodyPr>
          <a:p>
            <a:endParaRPr b="0" lang="sk-SK" sz="2800" spc="-1" strike="noStrike">
              <a:solidFill>
                <a:srgbClr val="000000"/>
              </a:solidFill>
              <a:latin typeface="Arial"/>
            </a:endParaRPr>
          </a:p>
        </p:txBody>
      </p:sp>
      <p:sp>
        <p:nvSpPr>
          <p:cNvPr id="37" name="PlaceHolder 4"/>
          <p:cNvSpPr>
            <a:spLocks noGrp="1"/>
          </p:cNvSpPr>
          <p:nvPr>
            <p:ph type="body"/>
          </p:nvPr>
        </p:nvSpPr>
        <p:spPr>
          <a:xfrm>
            <a:off x="6639120" y="1768680"/>
            <a:ext cx="2921040" cy="2090880"/>
          </a:xfrm>
          <a:prstGeom prst="rect">
            <a:avLst/>
          </a:prstGeom>
        </p:spPr>
        <p:txBody>
          <a:bodyPr lIns="0" rIns="0" tIns="0" bIns="0">
            <a:normAutofit/>
          </a:bodyPr>
          <a:p>
            <a:endParaRPr b="0" lang="sk-SK" sz="2800" spc="-1" strike="noStrike">
              <a:solidFill>
                <a:srgbClr val="000000"/>
              </a:solidFill>
              <a:latin typeface="Arial"/>
            </a:endParaRPr>
          </a:p>
        </p:txBody>
      </p:sp>
      <p:sp>
        <p:nvSpPr>
          <p:cNvPr id="38" name="PlaceHolder 5"/>
          <p:cNvSpPr>
            <a:spLocks noGrp="1"/>
          </p:cNvSpPr>
          <p:nvPr>
            <p:ph type="body"/>
          </p:nvPr>
        </p:nvSpPr>
        <p:spPr>
          <a:xfrm>
            <a:off x="504000" y="4058640"/>
            <a:ext cx="2921040" cy="2090880"/>
          </a:xfrm>
          <a:prstGeom prst="rect">
            <a:avLst/>
          </a:prstGeom>
        </p:spPr>
        <p:txBody>
          <a:bodyPr lIns="0" rIns="0" tIns="0" bIns="0">
            <a:normAutofit/>
          </a:bodyPr>
          <a:p>
            <a:endParaRPr b="0" lang="sk-SK" sz="2800" spc="-1" strike="noStrike">
              <a:solidFill>
                <a:srgbClr val="000000"/>
              </a:solidFill>
              <a:latin typeface="Arial"/>
            </a:endParaRPr>
          </a:p>
        </p:txBody>
      </p:sp>
      <p:sp>
        <p:nvSpPr>
          <p:cNvPr id="39" name="PlaceHolder 6"/>
          <p:cNvSpPr>
            <a:spLocks noGrp="1"/>
          </p:cNvSpPr>
          <p:nvPr>
            <p:ph type="body"/>
          </p:nvPr>
        </p:nvSpPr>
        <p:spPr>
          <a:xfrm>
            <a:off x="3571560" y="4058640"/>
            <a:ext cx="2921040" cy="2090880"/>
          </a:xfrm>
          <a:prstGeom prst="rect">
            <a:avLst/>
          </a:prstGeom>
        </p:spPr>
        <p:txBody>
          <a:bodyPr lIns="0" rIns="0" tIns="0" bIns="0">
            <a:normAutofit/>
          </a:bodyPr>
          <a:p>
            <a:endParaRPr b="0" lang="sk-SK" sz="2800" spc="-1" strike="noStrike">
              <a:solidFill>
                <a:srgbClr val="000000"/>
              </a:solidFill>
              <a:latin typeface="Arial"/>
            </a:endParaRPr>
          </a:p>
        </p:txBody>
      </p:sp>
      <p:sp>
        <p:nvSpPr>
          <p:cNvPr id="40" name="PlaceHolder 7"/>
          <p:cNvSpPr>
            <a:spLocks noGrp="1"/>
          </p:cNvSpPr>
          <p:nvPr>
            <p:ph type="body"/>
          </p:nvPr>
        </p:nvSpPr>
        <p:spPr>
          <a:xfrm>
            <a:off x="6639120" y="4058640"/>
            <a:ext cx="2921040" cy="2090880"/>
          </a:xfrm>
          <a:prstGeom prst="rect">
            <a:avLst/>
          </a:prstGeom>
        </p:spPr>
        <p:txBody>
          <a:bodyPr lIns="0" rIns="0" tIns="0" bIns="0">
            <a:normAutofit/>
          </a:bodyPr>
          <a:p>
            <a:endParaRPr b="0" lang="sk-SK" sz="2800" spc="-1" strike="noStrike">
              <a:solidFill>
                <a:srgbClr val="000000"/>
              </a:solidFill>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540000" y="182520"/>
            <a:ext cx="8999640" cy="1257120"/>
          </a:xfrm>
          <a:prstGeom prst="rect">
            <a:avLst/>
          </a:prstGeom>
        </p:spPr>
        <p:txBody>
          <a:bodyPr lIns="0" rIns="0" tIns="0" bIns="0" anchor="ctr">
            <a:noAutofit/>
          </a:bodyPr>
          <a:p>
            <a:endParaRPr b="0" lang="sk-SK" sz="1800" spc="-1" strike="noStrike">
              <a:solidFill>
                <a:srgbClr val="000000"/>
              </a:solidFill>
              <a:latin typeface="Arial"/>
            </a:endParaRPr>
          </a:p>
        </p:txBody>
      </p:sp>
      <p:sp>
        <p:nvSpPr>
          <p:cNvPr id="47" name="PlaceHolder 2"/>
          <p:cNvSpPr>
            <a:spLocks noGrp="1"/>
          </p:cNvSpPr>
          <p:nvPr>
            <p:ph type="subTitle"/>
          </p:nvPr>
        </p:nvSpPr>
        <p:spPr>
          <a:xfrm>
            <a:off x="504000" y="1768680"/>
            <a:ext cx="9072000" cy="4384080"/>
          </a:xfrm>
          <a:prstGeom prst="rect">
            <a:avLst/>
          </a:prstGeom>
        </p:spPr>
        <p:txBody>
          <a:bodyPr lIns="0" rIns="0" tIns="0" bIns="0" anchor="ctr">
            <a:noAutofit/>
          </a:bodyPr>
          <a:p>
            <a:pPr algn="ctr"/>
            <a:endParaRPr b="0" lang="sk-SK"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540000" y="182520"/>
            <a:ext cx="8999640" cy="1257120"/>
          </a:xfrm>
          <a:prstGeom prst="rect">
            <a:avLst/>
          </a:prstGeom>
        </p:spPr>
        <p:txBody>
          <a:bodyPr lIns="0" rIns="0" tIns="0" bIns="0" anchor="ctr">
            <a:noAutofit/>
          </a:bodyPr>
          <a:p>
            <a:endParaRPr b="0" lang="sk-SK" sz="1800" spc="-1" strike="noStrike">
              <a:solidFill>
                <a:srgbClr val="000000"/>
              </a:solidFill>
              <a:latin typeface="Arial"/>
            </a:endParaRPr>
          </a:p>
        </p:txBody>
      </p:sp>
      <p:sp>
        <p:nvSpPr>
          <p:cNvPr id="49" name="PlaceHolder 2"/>
          <p:cNvSpPr>
            <a:spLocks noGrp="1"/>
          </p:cNvSpPr>
          <p:nvPr>
            <p:ph type="body"/>
          </p:nvPr>
        </p:nvSpPr>
        <p:spPr>
          <a:xfrm>
            <a:off x="504000" y="1768680"/>
            <a:ext cx="9072000" cy="4384080"/>
          </a:xfrm>
          <a:prstGeom prst="rect">
            <a:avLst/>
          </a:prstGeom>
        </p:spPr>
        <p:txBody>
          <a:bodyPr lIns="0" rIns="0" tIns="0" bIns="0">
            <a:normAutofit/>
          </a:bodyPr>
          <a:p>
            <a:endParaRPr b="0" lang="sk-SK" sz="2800" spc="-1" strike="noStrike">
              <a:solidFill>
                <a:srgbClr val="000000"/>
              </a:solidFill>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540000" y="182520"/>
            <a:ext cx="8999640" cy="1257120"/>
          </a:xfrm>
          <a:prstGeom prst="rect">
            <a:avLst/>
          </a:prstGeom>
        </p:spPr>
        <p:txBody>
          <a:bodyPr lIns="0" rIns="0" tIns="0" bIns="0" anchor="ctr">
            <a:noAutofit/>
          </a:bodyPr>
          <a:p>
            <a:endParaRPr b="0" lang="sk-SK" sz="1800" spc="-1" strike="noStrike">
              <a:solidFill>
                <a:srgbClr val="000000"/>
              </a:solidFill>
              <a:latin typeface="Arial"/>
            </a:endParaRPr>
          </a:p>
        </p:txBody>
      </p:sp>
      <p:sp>
        <p:nvSpPr>
          <p:cNvPr id="51" name="PlaceHolder 2"/>
          <p:cNvSpPr>
            <a:spLocks noGrp="1"/>
          </p:cNvSpPr>
          <p:nvPr>
            <p:ph type="body"/>
          </p:nvPr>
        </p:nvSpPr>
        <p:spPr>
          <a:xfrm>
            <a:off x="504000" y="1768680"/>
            <a:ext cx="4426920" cy="4384080"/>
          </a:xfrm>
          <a:prstGeom prst="rect">
            <a:avLst/>
          </a:prstGeom>
        </p:spPr>
        <p:txBody>
          <a:bodyPr lIns="0" rIns="0" tIns="0" bIns="0">
            <a:normAutofit/>
          </a:bodyPr>
          <a:p>
            <a:endParaRPr b="0" lang="sk-SK" sz="2800" spc="-1" strike="noStrike">
              <a:solidFill>
                <a:srgbClr val="000000"/>
              </a:solidFill>
              <a:latin typeface="Arial"/>
            </a:endParaRPr>
          </a:p>
        </p:txBody>
      </p:sp>
      <p:sp>
        <p:nvSpPr>
          <p:cNvPr id="52" name="PlaceHolder 3"/>
          <p:cNvSpPr>
            <a:spLocks noGrp="1"/>
          </p:cNvSpPr>
          <p:nvPr>
            <p:ph type="body"/>
          </p:nvPr>
        </p:nvSpPr>
        <p:spPr>
          <a:xfrm>
            <a:off x="5152680" y="1768680"/>
            <a:ext cx="4426920" cy="4384080"/>
          </a:xfrm>
          <a:prstGeom prst="rect">
            <a:avLst/>
          </a:prstGeom>
        </p:spPr>
        <p:txBody>
          <a:bodyPr lIns="0" rIns="0" tIns="0" bIns="0">
            <a:normAutofit/>
          </a:bodyPr>
          <a:p>
            <a:endParaRPr b="0" lang="sk-SK" sz="2800" spc="-1" strike="noStrike">
              <a:solidFill>
                <a:srgbClr val="000000"/>
              </a:solidFill>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540000" y="182520"/>
            <a:ext cx="8999640" cy="1257120"/>
          </a:xfrm>
          <a:prstGeom prst="rect">
            <a:avLst/>
          </a:prstGeom>
        </p:spPr>
        <p:txBody>
          <a:bodyPr lIns="0" rIns="0" tIns="0" bIns="0" anchor="ctr">
            <a:noAutofit/>
          </a:bodyPr>
          <a:p>
            <a:endParaRPr b="0" lang="sk-SK" sz="1800" spc="-1" strike="noStrike">
              <a:solidFill>
                <a:srgbClr val="000000"/>
              </a:solidFill>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540000" y="182520"/>
            <a:ext cx="8999640" cy="5828400"/>
          </a:xfrm>
          <a:prstGeom prst="rect">
            <a:avLst/>
          </a:prstGeom>
        </p:spPr>
        <p:txBody>
          <a:bodyPr lIns="0" rIns="0" tIns="0" bIns="0" anchor="ctr">
            <a:noAutofit/>
          </a:bodyPr>
          <a:p>
            <a:pPr algn="ctr"/>
            <a:endParaRPr b="0" lang="sk-SK"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540000" y="182520"/>
            <a:ext cx="8999640" cy="1257120"/>
          </a:xfrm>
          <a:prstGeom prst="rect">
            <a:avLst/>
          </a:prstGeom>
        </p:spPr>
        <p:txBody>
          <a:bodyPr lIns="0" rIns="0" tIns="0" bIns="0" anchor="ctr">
            <a:noAutofit/>
          </a:bodyPr>
          <a:p>
            <a:endParaRPr b="0" lang="sk-SK" sz="1800" spc="-1" strike="noStrike">
              <a:solidFill>
                <a:srgbClr val="000000"/>
              </a:solidFill>
              <a:latin typeface="Arial"/>
            </a:endParaRPr>
          </a:p>
        </p:txBody>
      </p:sp>
      <p:sp>
        <p:nvSpPr>
          <p:cNvPr id="56" name="PlaceHolder 2"/>
          <p:cNvSpPr>
            <a:spLocks noGrp="1"/>
          </p:cNvSpPr>
          <p:nvPr>
            <p:ph type="body"/>
          </p:nvPr>
        </p:nvSpPr>
        <p:spPr>
          <a:xfrm>
            <a:off x="504000" y="1768680"/>
            <a:ext cx="4426920" cy="2090880"/>
          </a:xfrm>
          <a:prstGeom prst="rect">
            <a:avLst/>
          </a:prstGeom>
        </p:spPr>
        <p:txBody>
          <a:bodyPr lIns="0" rIns="0" tIns="0" bIns="0">
            <a:normAutofit/>
          </a:bodyPr>
          <a:p>
            <a:endParaRPr b="0" lang="sk-SK" sz="2800" spc="-1" strike="noStrike">
              <a:solidFill>
                <a:srgbClr val="000000"/>
              </a:solidFill>
              <a:latin typeface="Arial"/>
            </a:endParaRPr>
          </a:p>
        </p:txBody>
      </p:sp>
      <p:sp>
        <p:nvSpPr>
          <p:cNvPr id="57" name="PlaceHolder 3"/>
          <p:cNvSpPr>
            <a:spLocks noGrp="1"/>
          </p:cNvSpPr>
          <p:nvPr>
            <p:ph type="body"/>
          </p:nvPr>
        </p:nvSpPr>
        <p:spPr>
          <a:xfrm>
            <a:off x="5152680" y="1768680"/>
            <a:ext cx="4426920" cy="4384080"/>
          </a:xfrm>
          <a:prstGeom prst="rect">
            <a:avLst/>
          </a:prstGeom>
        </p:spPr>
        <p:txBody>
          <a:bodyPr lIns="0" rIns="0" tIns="0" bIns="0">
            <a:normAutofit/>
          </a:bodyPr>
          <a:p>
            <a:endParaRPr b="0" lang="sk-SK" sz="2800" spc="-1" strike="noStrike">
              <a:solidFill>
                <a:srgbClr val="000000"/>
              </a:solidFill>
              <a:latin typeface="Arial"/>
            </a:endParaRPr>
          </a:p>
        </p:txBody>
      </p:sp>
      <p:sp>
        <p:nvSpPr>
          <p:cNvPr id="58" name="PlaceHolder 4"/>
          <p:cNvSpPr>
            <a:spLocks noGrp="1"/>
          </p:cNvSpPr>
          <p:nvPr>
            <p:ph type="body"/>
          </p:nvPr>
        </p:nvSpPr>
        <p:spPr>
          <a:xfrm>
            <a:off x="504000" y="4058640"/>
            <a:ext cx="4426920" cy="2090880"/>
          </a:xfrm>
          <a:prstGeom prst="rect">
            <a:avLst/>
          </a:prstGeom>
        </p:spPr>
        <p:txBody>
          <a:bodyPr lIns="0" rIns="0" tIns="0" bIns="0">
            <a:normAutofit/>
          </a:bodyPr>
          <a:p>
            <a:endParaRPr b="0" lang="sk-SK" sz="2800" spc="-1" strike="noStrike">
              <a:solidFill>
                <a:srgbClr val="000000"/>
              </a:solidFill>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540000" y="182520"/>
            <a:ext cx="8999640" cy="1257120"/>
          </a:xfrm>
          <a:prstGeom prst="rect">
            <a:avLst/>
          </a:prstGeom>
        </p:spPr>
        <p:txBody>
          <a:bodyPr lIns="0" rIns="0" tIns="0" bIns="0" anchor="ctr">
            <a:noAutofit/>
          </a:bodyPr>
          <a:p>
            <a:endParaRPr b="0" lang="sk-SK" sz="1800" spc="-1" strike="noStrike">
              <a:solidFill>
                <a:srgbClr val="000000"/>
              </a:solidFill>
              <a:latin typeface="Arial"/>
            </a:endParaRPr>
          </a:p>
        </p:txBody>
      </p:sp>
      <p:sp>
        <p:nvSpPr>
          <p:cNvPr id="6" name="PlaceHolder 2"/>
          <p:cNvSpPr>
            <a:spLocks noGrp="1"/>
          </p:cNvSpPr>
          <p:nvPr>
            <p:ph type="subTitle"/>
          </p:nvPr>
        </p:nvSpPr>
        <p:spPr>
          <a:xfrm>
            <a:off x="504000" y="1768680"/>
            <a:ext cx="9072000" cy="4384080"/>
          </a:xfrm>
          <a:prstGeom prst="rect">
            <a:avLst/>
          </a:prstGeom>
        </p:spPr>
        <p:txBody>
          <a:bodyPr lIns="0" rIns="0" tIns="0" bIns="0" anchor="ctr">
            <a:noAutofit/>
          </a:bodyPr>
          <a:p>
            <a:pPr algn="ctr"/>
            <a:endParaRPr b="0" lang="sk-SK"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540000" y="182520"/>
            <a:ext cx="8999640" cy="1257120"/>
          </a:xfrm>
          <a:prstGeom prst="rect">
            <a:avLst/>
          </a:prstGeom>
        </p:spPr>
        <p:txBody>
          <a:bodyPr lIns="0" rIns="0" tIns="0" bIns="0" anchor="ctr">
            <a:noAutofit/>
          </a:bodyPr>
          <a:p>
            <a:endParaRPr b="0" lang="sk-SK" sz="1800" spc="-1" strike="noStrike">
              <a:solidFill>
                <a:srgbClr val="000000"/>
              </a:solidFill>
              <a:latin typeface="Arial"/>
            </a:endParaRPr>
          </a:p>
        </p:txBody>
      </p:sp>
      <p:sp>
        <p:nvSpPr>
          <p:cNvPr id="60" name="PlaceHolder 2"/>
          <p:cNvSpPr>
            <a:spLocks noGrp="1"/>
          </p:cNvSpPr>
          <p:nvPr>
            <p:ph type="body"/>
          </p:nvPr>
        </p:nvSpPr>
        <p:spPr>
          <a:xfrm>
            <a:off x="504000" y="1768680"/>
            <a:ext cx="4426920" cy="4384080"/>
          </a:xfrm>
          <a:prstGeom prst="rect">
            <a:avLst/>
          </a:prstGeom>
        </p:spPr>
        <p:txBody>
          <a:bodyPr lIns="0" rIns="0" tIns="0" bIns="0">
            <a:normAutofit/>
          </a:bodyPr>
          <a:p>
            <a:endParaRPr b="0" lang="sk-SK" sz="2800" spc="-1" strike="noStrike">
              <a:solidFill>
                <a:srgbClr val="000000"/>
              </a:solidFill>
              <a:latin typeface="Arial"/>
            </a:endParaRPr>
          </a:p>
        </p:txBody>
      </p:sp>
      <p:sp>
        <p:nvSpPr>
          <p:cNvPr id="61" name="PlaceHolder 3"/>
          <p:cNvSpPr>
            <a:spLocks noGrp="1"/>
          </p:cNvSpPr>
          <p:nvPr>
            <p:ph type="body"/>
          </p:nvPr>
        </p:nvSpPr>
        <p:spPr>
          <a:xfrm>
            <a:off x="5152680" y="1768680"/>
            <a:ext cx="4426920" cy="2090880"/>
          </a:xfrm>
          <a:prstGeom prst="rect">
            <a:avLst/>
          </a:prstGeom>
        </p:spPr>
        <p:txBody>
          <a:bodyPr lIns="0" rIns="0" tIns="0" bIns="0">
            <a:normAutofit/>
          </a:bodyPr>
          <a:p>
            <a:endParaRPr b="0" lang="sk-SK" sz="2800" spc="-1" strike="noStrike">
              <a:solidFill>
                <a:srgbClr val="000000"/>
              </a:solidFill>
              <a:latin typeface="Arial"/>
            </a:endParaRPr>
          </a:p>
        </p:txBody>
      </p:sp>
      <p:sp>
        <p:nvSpPr>
          <p:cNvPr id="62" name="PlaceHolder 4"/>
          <p:cNvSpPr>
            <a:spLocks noGrp="1"/>
          </p:cNvSpPr>
          <p:nvPr>
            <p:ph type="body"/>
          </p:nvPr>
        </p:nvSpPr>
        <p:spPr>
          <a:xfrm>
            <a:off x="5152680" y="4058640"/>
            <a:ext cx="4426920" cy="2090880"/>
          </a:xfrm>
          <a:prstGeom prst="rect">
            <a:avLst/>
          </a:prstGeom>
        </p:spPr>
        <p:txBody>
          <a:bodyPr lIns="0" rIns="0" tIns="0" bIns="0">
            <a:normAutofit/>
          </a:bodyPr>
          <a:p>
            <a:endParaRPr b="0" lang="sk-SK" sz="2800" spc="-1" strike="noStrike">
              <a:solidFill>
                <a:srgbClr val="000000"/>
              </a:solidFill>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540000" y="182520"/>
            <a:ext cx="8999640" cy="1257120"/>
          </a:xfrm>
          <a:prstGeom prst="rect">
            <a:avLst/>
          </a:prstGeom>
        </p:spPr>
        <p:txBody>
          <a:bodyPr lIns="0" rIns="0" tIns="0" bIns="0" anchor="ctr">
            <a:noAutofit/>
          </a:bodyPr>
          <a:p>
            <a:endParaRPr b="0" lang="sk-SK" sz="1800" spc="-1" strike="noStrike">
              <a:solidFill>
                <a:srgbClr val="000000"/>
              </a:solidFill>
              <a:latin typeface="Arial"/>
            </a:endParaRPr>
          </a:p>
        </p:txBody>
      </p:sp>
      <p:sp>
        <p:nvSpPr>
          <p:cNvPr id="64" name="PlaceHolder 2"/>
          <p:cNvSpPr>
            <a:spLocks noGrp="1"/>
          </p:cNvSpPr>
          <p:nvPr>
            <p:ph type="body"/>
          </p:nvPr>
        </p:nvSpPr>
        <p:spPr>
          <a:xfrm>
            <a:off x="504000" y="1768680"/>
            <a:ext cx="4426920" cy="2090880"/>
          </a:xfrm>
          <a:prstGeom prst="rect">
            <a:avLst/>
          </a:prstGeom>
        </p:spPr>
        <p:txBody>
          <a:bodyPr lIns="0" rIns="0" tIns="0" bIns="0">
            <a:normAutofit/>
          </a:bodyPr>
          <a:p>
            <a:endParaRPr b="0" lang="sk-SK" sz="2800" spc="-1" strike="noStrike">
              <a:solidFill>
                <a:srgbClr val="000000"/>
              </a:solidFill>
              <a:latin typeface="Arial"/>
            </a:endParaRPr>
          </a:p>
        </p:txBody>
      </p:sp>
      <p:sp>
        <p:nvSpPr>
          <p:cNvPr id="65" name="PlaceHolder 3"/>
          <p:cNvSpPr>
            <a:spLocks noGrp="1"/>
          </p:cNvSpPr>
          <p:nvPr>
            <p:ph type="body"/>
          </p:nvPr>
        </p:nvSpPr>
        <p:spPr>
          <a:xfrm>
            <a:off x="5152680" y="1768680"/>
            <a:ext cx="4426920" cy="2090880"/>
          </a:xfrm>
          <a:prstGeom prst="rect">
            <a:avLst/>
          </a:prstGeom>
        </p:spPr>
        <p:txBody>
          <a:bodyPr lIns="0" rIns="0" tIns="0" bIns="0">
            <a:normAutofit/>
          </a:bodyPr>
          <a:p>
            <a:endParaRPr b="0" lang="sk-SK" sz="2800" spc="-1" strike="noStrike">
              <a:solidFill>
                <a:srgbClr val="000000"/>
              </a:solidFill>
              <a:latin typeface="Arial"/>
            </a:endParaRPr>
          </a:p>
        </p:txBody>
      </p:sp>
      <p:sp>
        <p:nvSpPr>
          <p:cNvPr id="66" name="PlaceHolder 4"/>
          <p:cNvSpPr>
            <a:spLocks noGrp="1"/>
          </p:cNvSpPr>
          <p:nvPr>
            <p:ph type="body"/>
          </p:nvPr>
        </p:nvSpPr>
        <p:spPr>
          <a:xfrm>
            <a:off x="504000" y="4058640"/>
            <a:ext cx="9072000" cy="2090880"/>
          </a:xfrm>
          <a:prstGeom prst="rect">
            <a:avLst/>
          </a:prstGeom>
        </p:spPr>
        <p:txBody>
          <a:bodyPr lIns="0" rIns="0" tIns="0" bIns="0">
            <a:normAutofit/>
          </a:bodyPr>
          <a:p>
            <a:endParaRPr b="0" lang="sk-SK" sz="2800" spc="-1" strike="noStrike">
              <a:solidFill>
                <a:srgbClr val="000000"/>
              </a:solidFill>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540000" y="182520"/>
            <a:ext cx="8999640" cy="1257120"/>
          </a:xfrm>
          <a:prstGeom prst="rect">
            <a:avLst/>
          </a:prstGeom>
        </p:spPr>
        <p:txBody>
          <a:bodyPr lIns="0" rIns="0" tIns="0" bIns="0" anchor="ctr">
            <a:noAutofit/>
          </a:bodyPr>
          <a:p>
            <a:endParaRPr b="0" lang="sk-SK" sz="1800" spc="-1" strike="noStrike">
              <a:solidFill>
                <a:srgbClr val="000000"/>
              </a:solidFill>
              <a:latin typeface="Arial"/>
            </a:endParaRPr>
          </a:p>
        </p:txBody>
      </p:sp>
      <p:sp>
        <p:nvSpPr>
          <p:cNvPr id="68" name="PlaceHolder 2"/>
          <p:cNvSpPr>
            <a:spLocks noGrp="1"/>
          </p:cNvSpPr>
          <p:nvPr>
            <p:ph type="body"/>
          </p:nvPr>
        </p:nvSpPr>
        <p:spPr>
          <a:xfrm>
            <a:off x="504000" y="1768680"/>
            <a:ext cx="9072000" cy="2090880"/>
          </a:xfrm>
          <a:prstGeom prst="rect">
            <a:avLst/>
          </a:prstGeom>
        </p:spPr>
        <p:txBody>
          <a:bodyPr lIns="0" rIns="0" tIns="0" bIns="0">
            <a:normAutofit/>
          </a:bodyPr>
          <a:p>
            <a:endParaRPr b="0" lang="sk-SK" sz="2800" spc="-1" strike="noStrike">
              <a:solidFill>
                <a:srgbClr val="000000"/>
              </a:solidFill>
              <a:latin typeface="Arial"/>
            </a:endParaRPr>
          </a:p>
        </p:txBody>
      </p:sp>
      <p:sp>
        <p:nvSpPr>
          <p:cNvPr id="69" name="PlaceHolder 3"/>
          <p:cNvSpPr>
            <a:spLocks noGrp="1"/>
          </p:cNvSpPr>
          <p:nvPr>
            <p:ph type="body"/>
          </p:nvPr>
        </p:nvSpPr>
        <p:spPr>
          <a:xfrm>
            <a:off x="504000" y="4058640"/>
            <a:ext cx="9072000" cy="2090880"/>
          </a:xfrm>
          <a:prstGeom prst="rect">
            <a:avLst/>
          </a:prstGeom>
        </p:spPr>
        <p:txBody>
          <a:bodyPr lIns="0" rIns="0" tIns="0" bIns="0">
            <a:normAutofit/>
          </a:bodyPr>
          <a:p>
            <a:endParaRPr b="0" lang="sk-SK" sz="2800" spc="-1" strike="noStrike">
              <a:solidFill>
                <a:srgbClr val="000000"/>
              </a:solidFill>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540000" y="182520"/>
            <a:ext cx="8999640" cy="1257120"/>
          </a:xfrm>
          <a:prstGeom prst="rect">
            <a:avLst/>
          </a:prstGeom>
        </p:spPr>
        <p:txBody>
          <a:bodyPr lIns="0" rIns="0" tIns="0" bIns="0" anchor="ctr">
            <a:noAutofit/>
          </a:bodyPr>
          <a:p>
            <a:endParaRPr b="0" lang="sk-SK" sz="1800" spc="-1" strike="noStrike">
              <a:solidFill>
                <a:srgbClr val="000000"/>
              </a:solidFill>
              <a:latin typeface="Arial"/>
            </a:endParaRPr>
          </a:p>
        </p:txBody>
      </p:sp>
      <p:sp>
        <p:nvSpPr>
          <p:cNvPr id="71" name="PlaceHolder 2"/>
          <p:cNvSpPr>
            <a:spLocks noGrp="1"/>
          </p:cNvSpPr>
          <p:nvPr>
            <p:ph type="body"/>
          </p:nvPr>
        </p:nvSpPr>
        <p:spPr>
          <a:xfrm>
            <a:off x="504000" y="1768680"/>
            <a:ext cx="4426920" cy="2090880"/>
          </a:xfrm>
          <a:prstGeom prst="rect">
            <a:avLst/>
          </a:prstGeom>
        </p:spPr>
        <p:txBody>
          <a:bodyPr lIns="0" rIns="0" tIns="0" bIns="0">
            <a:normAutofit/>
          </a:bodyPr>
          <a:p>
            <a:endParaRPr b="0" lang="sk-SK" sz="2800" spc="-1" strike="noStrike">
              <a:solidFill>
                <a:srgbClr val="000000"/>
              </a:solidFill>
              <a:latin typeface="Arial"/>
            </a:endParaRPr>
          </a:p>
        </p:txBody>
      </p:sp>
      <p:sp>
        <p:nvSpPr>
          <p:cNvPr id="72" name="PlaceHolder 3"/>
          <p:cNvSpPr>
            <a:spLocks noGrp="1"/>
          </p:cNvSpPr>
          <p:nvPr>
            <p:ph type="body"/>
          </p:nvPr>
        </p:nvSpPr>
        <p:spPr>
          <a:xfrm>
            <a:off x="5152680" y="1768680"/>
            <a:ext cx="4426920" cy="2090880"/>
          </a:xfrm>
          <a:prstGeom prst="rect">
            <a:avLst/>
          </a:prstGeom>
        </p:spPr>
        <p:txBody>
          <a:bodyPr lIns="0" rIns="0" tIns="0" bIns="0">
            <a:normAutofit/>
          </a:bodyPr>
          <a:p>
            <a:endParaRPr b="0" lang="sk-SK" sz="2800" spc="-1" strike="noStrike">
              <a:solidFill>
                <a:srgbClr val="000000"/>
              </a:solidFill>
              <a:latin typeface="Arial"/>
            </a:endParaRPr>
          </a:p>
        </p:txBody>
      </p:sp>
      <p:sp>
        <p:nvSpPr>
          <p:cNvPr id="73" name="PlaceHolder 4"/>
          <p:cNvSpPr>
            <a:spLocks noGrp="1"/>
          </p:cNvSpPr>
          <p:nvPr>
            <p:ph type="body"/>
          </p:nvPr>
        </p:nvSpPr>
        <p:spPr>
          <a:xfrm>
            <a:off x="504000" y="4058640"/>
            <a:ext cx="4426920" cy="2090880"/>
          </a:xfrm>
          <a:prstGeom prst="rect">
            <a:avLst/>
          </a:prstGeom>
        </p:spPr>
        <p:txBody>
          <a:bodyPr lIns="0" rIns="0" tIns="0" bIns="0">
            <a:normAutofit/>
          </a:bodyPr>
          <a:p>
            <a:endParaRPr b="0" lang="sk-SK" sz="2800" spc="-1" strike="noStrike">
              <a:solidFill>
                <a:srgbClr val="000000"/>
              </a:solidFill>
              <a:latin typeface="Arial"/>
            </a:endParaRPr>
          </a:p>
        </p:txBody>
      </p:sp>
      <p:sp>
        <p:nvSpPr>
          <p:cNvPr id="74" name="PlaceHolder 5"/>
          <p:cNvSpPr>
            <a:spLocks noGrp="1"/>
          </p:cNvSpPr>
          <p:nvPr>
            <p:ph type="body"/>
          </p:nvPr>
        </p:nvSpPr>
        <p:spPr>
          <a:xfrm>
            <a:off x="5152680" y="4058640"/>
            <a:ext cx="4426920" cy="2090880"/>
          </a:xfrm>
          <a:prstGeom prst="rect">
            <a:avLst/>
          </a:prstGeom>
        </p:spPr>
        <p:txBody>
          <a:bodyPr lIns="0" rIns="0" tIns="0" bIns="0">
            <a:normAutofit/>
          </a:bodyPr>
          <a:p>
            <a:endParaRPr b="0" lang="sk-SK" sz="2800" spc="-1" strike="noStrike">
              <a:solidFill>
                <a:srgbClr val="000000"/>
              </a:solidFill>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540000" y="182520"/>
            <a:ext cx="8999640" cy="1257120"/>
          </a:xfrm>
          <a:prstGeom prst="rect">
            <a:avLst/>
          </a:prstGeom>
        </p:spPr>
        <p:txBody>
          <a:bodyPr lIns="0" rIns="0" tIns="0" bIns="0" anchor="ctr">
            <a:noAutofit/>
          </a:bodyPr>
          <a:p>
            <a:endParaRPr b="0" lang="sk-SK" sz="1800" spc="-1" strike="noStrike">
              <a:solidFill>
                <a:srgbClr val="000000"/>
              </a:solidFill>
              <a:latin typeface="Arial"/>
            </a:endParaRPr>
          </a:p>
        </p:txBody>
      </p:sp>
      <p:sp>
        <p:nvSpPr>
          <p:cNvPr id="76" name="PlaceHolder 2"/>
          <p:cNvSpPr>
            <a:spLocks noGrp="1"/>
          </p:cNvSpPr>
          <p:nvPr>
            <p:ph type="body"/>
          </p:nvPr>
        </p:nvSpPr>
        <p:spPr>
          <a:xfrm>
            <a:off x="504000" y="1768680"/>
            <a:ext cx="2921040" cy="2090880"/>
          </a:xfrm>
          <a:prstGeom prst="rect">
            <a:avLst/>
          </a:prstGeom>
        </p:spPr>
        <p:txBody>
          <a:bodyPr lIns="0" rIns="0" tIns="0" bIns="0">
            <a:normAutofit/>
          </a:bodyPr>
          <a:p>
            <a:endParaRPr b="0" lang="sk-SK" sz="2800" spc="-1" strike="noStrike">
              <a:solidFill>
                <a:srgbClr val="000000"/>
              </a:solidFill>
              <a:latin typeface="Arial"/>
            </a:endParaRPr>
          </a:p>
        </p:txBody>
      </p:sp>
      <p:sp>
        <p:nvSpPr>
          <p:cNvPr id="77" name="PlaceHolder 3"/>
          <p:cNvSpPr>
            <a:spLocks noGrp="1"/>
          </p:cNvSpPr>
          <p:nvPr>
            <p:ph type="body"/>
          </p:nvPr>
        </p:nvSpPr>
        <p:spPr>
          <a:xfrm>
            <a:off x="3571560" y="1768680"/>
            <a:ext cx="2921040" cy="2090880"/>
          </a:xfrm>
          <a:prstGeom prst="rect">
            <a:avLst/>
          </a:prstGeom>
        </p:spPr>
        <p:txBody>
          <a:bodyPr lIns="0" rIns="0" tIns="0" bIns="0">
            <a:normAutofit/>
          </a:bodyPr>
          <a:p>
            <a:endParaRPr b="0" lang="sk-SK" sz="2800" spc="-1" strike="noStrike">
              <a:solidFill>
                <a:srgbClr val="000000"/>
              </a:solidFill>
              <a:latin typeface="Arial"/>
            </a:endParaRPr>
          </a:p>
        </p:txBody>
      </p:sp>
      <p:sp>
        <p:nvSpPr>
          <p:cNvPr id="78" name="PlaceHolder 4"/>
          <p:cNvSpPr>
            <a:spLocks noGrp="1"/>
          </p:cNvSpPr>
          <p:nvPr>
            <p:ph type="body"/>
          </p:nvPr>
        </p:nvSpPr>
        <p:spPr>
          <a:xfrm>
            <a:off x="6639120" y="1768680"/>
            <a:ext cx="2921040" cy="2090880"/>
          </a:xfrm>
          <a:prstGeom prst="rect">
            <a:avLst/>
          </a:prstGeom>
        </p:spPr>
        <p:txBody>
          <a:bodyPr lIns="0" rIns="0" tIns="0" bIns="0">
            <a:normAutofit/>
          </a:bodyPr>
          <a:p>
            <a:endParaRPr b="0" lang="sk-SK" sz="2800" spc="-1" strike="noStrike">
              <a:solidFill>
                <a:srgbClr val="000000"/>
              </a:solidFill>
              <a:latin typeface="Arial"/>
            </a:endParaRPr>
          </a:p>
        </p:txBody>
      </p:sp>
      <p:sp>
        <p:nvSpPr>
          <p:cNvPr id="79" name="PlaceHolder 5"/>
          <p:cNvSpPr>
            <a:spLocks noGrp="1"/>
          </p:cNvSpPr>
          <p:nvPr>
            <p:ph type="body"/>
          </p:nvPr>
        </p:nvSpPr>
        <p:spPr>
          <a:xfrm>
            <a:off x="504000" y="4058640"/>
            <a:ext cx="2921040" cy="2090880"/>
          </a:xfrm>
          <a:prstGeom prst="rect">
            <a:avLst/>
          </a:prstGeom>
        </p:spPr>
        <p:txBody>
          <a:bodyPr lIns="0" rIns="0" tIns="0" bIns="0">
            <a:normAutofit/>
          </a:bodyPr>
          <a:p>
            <a:endParaRPr b="0" lang="sk-SK" sz="2800" spc="-1" strike="noStrike">
              <a:solidFill>
                <a:srgbClr val="000000"/>
              </a:solidFill>
              <a:latin typeface="Arial"/>
            </a:endParaRPr>
          </a:p>
        </p:txBody>
      </p:sp>
      <p:sp>
        <p:nvSpPr>
          <p:cNvPr id="80" name="PlaceHolder 6"/>
          <p:cNvSpPr>
            <a:spLocks noGrp="1"/>
          </p:cNvSpPr>
          <p:nvPr>
            <p:ph type="body"/>
          </p:nvPr>
        </p:nvSpPr>
        <p:spPr>
          <a:xfrm>
            <a:off x="3571560" y="4058640"/>
            <a:ext cx="2921040" cy="2090880"/>
          </a:xfrm>
          <a:prstGeom prst="rect">
            <a:avLst/>
          </a:prstGeom>
        </p:spPr>
        <p:txBody>
          <a:bodyPr lIns="0" rIns="0" tIns="0" bIns="0">
            <a:normAutofit/>
          </a:bodyPr>
          <a:p>
            <a:endParaRPr b="0" lang="sk-SK" sz="2800" spc="-1" strike="noStrike">
              <a:solidFill>
                <a:srgbClr val="000000"/>
              </a:solidFill>
              <a:latin typeface="Arial"/>
            </a:endParaRPr>
          </a:p>
        </p:txBody>
      </p:sp>
      <p:sp>
        <p:nvSpPr>
          <p:cNvPr id="81" name="PlaceHolder 7"/>
          <p:cNvSpPr>
            <a:spLocks noGrp="1"/>
          </p:cNvSpPr>
          <p:nvPr>
            <p:ph type="body"/>
          </p:nvPr>
        </p:nvSpPr>
        <p:spPr>
          <a:xfrm>
            <a:off x="6639120" y="4058640"/>
            <a:ext cx="2921040" cy="2090880"/>
          </a:xfrm>
          <a:prstGeom prst="rect">
            <a:avLst/>
          </a:prstGeom>
        </p:spPr>
        <p:txBody>
          <a:bodyPr lIns="0" rIns="0" tIns="0" bIns="0">
            <a:normAutofit/>
          </a:bodyPr>
          <a:p>
            <a:endParaRPr b="0" lang="sk-SK" sz="2800" spc="-1" strike="noStrike">
              <a:solidFill>
                <a:srgbClr val="000000"/>
              </a:solidFill>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540000" y="182520"/>
            <a:ext cx="8999640" cy="1257120"/>
          </a:xfrm>
          <a:prstGeom prst="rect">
            <a:avLst/>
          </a:prstGeom>
        </p:spPr>
        <p:txBody>
          <a:bodyPr lIns="0" rIns="0" tIns="0" bIns="0" anchor="ctr">
            <a:noAutofit/>
          </a:bodyPr>
          <a:p>
            <a:endParaRPr b="0" lang="sk-SK" sz="1800" spc="-1" strike="noStrike">
              <a:solidFill>
                <a:srgbClr val="000000"/>
              </a:solidFill>
              <a:latin typeface="Arial"/>
            </a:endParaRPr>
          </a:p>
        </p:txBody>
      </p:sp>
      <p:sp>
        <p:nvSpPr>
          <p:cNvPr id="8" name="PlaceHolder 2"/>
          <p:cNvSpPr>
            <a:spLocks noGrp="1"/>
          </p:cNvSpPr>
          <p:nvPr>
            <p:ph type="body"/>
          </p:nvPr>
        </p:nvSpPr>
        <p:spPr>
          <a:xfrm>
            <a:off x="504000" y="1768680"/>
            <a:ext cx="9072000" cy="4384080"/>
          </a:xfrm>
          <a:prstGeom prst="rect">
            <a:avLst/>
          </a:prstGeom>
        </p:spPr>
        <p:txBody>
          <a:bodyPr lIns="0" rIns="0" tIns="0" bIns="0">
            <a:normAutofit/>
          </a:bodyPr>
          <a:p>
            <a:endParaRPr b="0" lang="sk-SK" sz="2800" spc="-1" strike="noStrike">
              <a:solidFill>
                <a:srgbClr val="000000"/>
              </a:solidFill>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540000" y="182520"/>
            <a:ext cx="8999640" cy="1257120"/>
          </a:xfrm>
          <a:prstGeom prst="rect">
            <a:avLst/>
          </a:prstGeom>
        </p:spPr>
        <p:txBody>
          <a:bodyPr lIns="0" rIns="0" tIns="0" bIns="0" anchor="ctr">
            <a:noAutofit/>
          </a:bodyPr>
          <a:p>
            <a:endParaRPr b="0" lang="sk-SK" sz="1800" spc="-1" strike="noStrike">
              <a:solidFill>
                <a:srgbClr val="000000"/>
              </a:solidFill>
              <a:latin typeface="Arial"/>
            </a:endParaRPr>
          </a:p>
        </p:txBody>
      </p:sp>
      <p:sp>
        <p:nvSpPr>
          <p:cNvPr id="10" name="PlaceHolder 2"/>
          <p:cNvSpPr>
            <a:spLocks noGrp="1"/>
          </p:cNvSpPr>
          <p:nvPr>
            <p:ph type="body"/>
          </p:nvPr>
        </p:nvSpPr>
        <p:spPr>
          <a:xfrm>
            <a:off x="504000" y="1768680"/>
            <a:ext cx="4426920" cy="4384080"/>
          </a:xfrm>
          <a:prstGeom prst="rect">
            <a:avLst/>
          </a:prstGeom>
        </p:spPr>
        <p:txBody>
          <a:bodyPr lIns="0" rIns="0" tIns="0" bIns="0">
            <a:normAutofit/>
          </a:bodyPr>
          <a:p>
            <a:endParaRPr b="0" lang="sk-SK" sz="2800" spc="-1" strike="noStrike">
              <a:solidFill>
                <a:srgbClr val="000000"/>
              </a:solidFill>
              <a:latin typeface="Arial"/>
            </a:endParaRPr>
          </a:p>
        </p:txBody>
      </p:sp>
      <p:sp>
        <p:nvSpPr>
          <p:cNvPr id="11" name="PlaceHolder 3"/>
          <p:cNvSpPr>
            <a:spLocks noGrp="1"/>
          </p:cNvSpPr>
          <p:nvPr>
            <p:ph type="body"/>
          </p:nvPr>
        </p:nvSpPr>
        <p:spPr>
          <a:xfrm>
            <a:off x="5152680" y="1768680"/>
            <a:ext cx="4426920" cy="4384080"/>
          </a:xfrm>
          <a:prstGeom prst="rect">
            <a:avLst/>
          </a:prstGeom>
        </p:spPr>
        <p:txBody>
          <a:bodyPr lIns="0" rIns="0" tIns="0" bIns="0">
            <a:normAutofit/>
          </a:bodyPr>
          <a:p>
            <a:endParaRPr b="0" lang="sk-SK" sz="2800" spc="-1" strike="noStrike">
              <a:solidFill>
                <a:srgbClr val="000000"/>
              </a:solidFill>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540000" y="182520"/>
            <a:ext cx="8999640" cy="1257120"/>
          </a:xfrm>
          <a:prstGeom prst="rect">
            <a:avLst/>
          </a:prstGeom>
        </p:spPr>
        <p:txBody>
          <a:bodyPr lIns="0" rIns="0" tIns="0" bIns="0" anchor="ctr">
            <a:noAutofit/>
          </a:bodyPr>
          <a:p>
            <a:endParaRPr b="0" lang="sk-SK" sz="1800" spc="-1" strike="noStrike">
              <a:solidFill>
                <a:srgbClr val="000000"/>
              </a:solidFill>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540000" y="182520"/>
            <a:ext cx="8999640" cy="5828400"/>
          </a:xfrm>
          <a:prstGeom prst="rect">
            <a:avLst/>
          </a:prstGeom>
        </p:spPr>
        <p:txBody>
          <a:bodyPr lIns="0" rIns="0" tIns="0" bIns="0" anchor="ctr">
            <a:noAutofit/>
          </a:bodyPr>
          <a:p>
            <a:pPr algn="ctr"/>
            <a:endParaRPr b="0" lang="sk-SK"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540000" y="182520"/>
            <a:ext cx="8999640" cy="1257120"/>
          </a:xfrm>
          <a:prstGeom prst="rect">
            <a:avLst/>
          </a:prstGeom>
        </p:spPr>
        <p:txBody>
          <a:bodyPr lIns="0" rIns="0" tIns="0" bIns="0" anchor="ctr">
            <a:noAutofit/>
          </a:bodyPr>
          <a:p>
            <a:endParaRPr b="0" lang="sk-SK" sz="1800" spc="-1" strike="noStrike">
              <a:solidFill>
                <a:srgbClr val="000000"/>
              </a:solidFill>
              <a:latin typeface="Arial"/>
            </a:endParaRPr>
          </a:p>
        </p:txBody>
      </p:sp>
      <p:sp>
        <p:nvSpPr>
          <p:cNvPr id="15" name="PlaceHolder 2"/>
          <p:cNvSpPr>
            <a:spLocks noGrp="1"/>
          </p:cNvSpPr>
          <p:nvPr>
            <p:ph type="body"/>
          </p:nvPr>
        </p:nvSpPr>
        <p:spPr>
          <a:xfrm>
            <a:off x="504000" y="1768680"/>
            <a:ext cx="4426920" cy="2090880"/>
          </a:xfrm>
          <a:prstGeom prst="rect">
            <a:avLst/>
          </a:prstGeom>
        </p:spPr>
        <p:txBody>
          <a:bodyPr lIns="0" rIns="0" tIns="0" bIns="0">
            <a:normAutofit/>
          </a:bodyPr>
          <a:p>
            <a:endParaRPr b="0" lang="sk-SK" sz="2800" spc="-1" strike="noStrike">
              <a:solidFill>
                <a:srgbClr val="000000"/>
              </a:solidFill>
              <a:latin typeface="Arial"/>
            </a:endParaRPr>
          </a:p>
        </p:txBody>
      </p:sp>
      <p:sp>
        <p:nvSpPr>
          <p:cNvPr id="16" name="PlaceHolder 3"/>
          <p:cNvSpPr>
            <a:spLocks noGrp="1"/>
          </p:cNvSpPr>
          <p:nvPr>
            <p:ph type="body"/>
          </p:nvPr>
        </p:nvSpPr>
        <p:spPr>
          <a:xfrm>
            <a:off x="5152680" y="1768680"/>
            <a:ext cx="4426920" cy="4384080"/>
          </a:xfrm>
          <a:prstGeom prst="rect">
            <a:avLst/>
          </a:prstGeom>
        </p:spPr>
        <p:txBody>
          <a:bodyPr lIns="0" rIns="0" tIns="0" bIns="0">
            <a:normAutofit/>
          </a:bodyPr>
          <a:p>
            <a:endParaRPr b="0" lang="sk-SK" sz="2800" spc="-1" strike="noStrike">
              <a:solidFill>
                <a:srgbClr val="000000"/>
              </a:solidFill>
              <a:latin typeface="Arial"/>
            </a:endParaRPr>
          </a:p>
        </p:txBody>
      </p:sp>
      <p:sp>
        <p:nvSpPr>
          <p:cNvPr id="17" name="PlaceHolder 4"/>
          <p:cNvSpPr>
            <a:spLocks noGrp="1"/>
          </p:cNvSpPr>
          <p:nvPr>
            <p:ph type="body"/>
          </p:nvPr>
        </p:nvSpPr>
        <p:spPr>
          <a:xfrm>
            <a:off x="504000" y="4058640"/>
            <a:ext cx="4426920" cy="2090880"/>
          </a:xfrm>
          <a:prstGeom prst="rect">
            <a:avLst/>
          </a:prstGeom>
        </p:spPr>
        <p:txBody>
          <a:bodyPr lIns="0" rIns="0" tIns="0" bIns="0">
            <a:normAutofit/>
          </a:bodyPr>
          <a:p>
            <a:endParaRPr b="0" lang="sk-SK" sz="2800" spc="-1" strike="noStrike">
              <a:solidFill>
                <a:srgbClr val="000000"/>
              </a:solidFill>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540000" y="182520"/>
            <a:ext cx="8999640" cy="1257120"/>
          </a:xfrm>
          <a:prstGeom prst="rect">
            <a:avLst/>
          </a:prstGeom>
        </p:spPr>
        <p:txBody>
          <a:bodyPr lIns="0" rIns="0" tIns="0" bIns="0" anchor="ctr">
            <a:noAutofit/>
          </a:bodyPr>
          <a:p>
            <a:endParaRPr b="0" lang="sk-SK" sz="1800" spc="-1" strike="noStrike">
              <a:solidFill>
                <a:srgbClr val="000000"/>
              </a:solidFill>
              <a:latin typeface="Arial"/>
            </a:endParaRPr>
          </a:p>
        </p:txBody>
      </p:sp>
      <p:sp>
        <p:nvSpPr>
          <p:cNvPr id="19" name="PlaceHolder 2"/>
          <p:cNvSpPr>
            <a:spLocks noGrp="1"/>
          </p:cNvSpPr>
          <p:nvPr>
            <p:ph type="body"/>
          </p:nvPr>
        </p:nvSpPr>
        <p:spPr>
          <a:xfrm>
            <a:off x="504000" y="1768680"/>
            <a:ext cx="4426920" cy="4384080"/>
          </a:xfrm>
          <a:prstGeom prst="rect">
            <a:avLst/>
          </a:prstGeom>
        </p:spPr>
        <p:txBody>
          <a:bodyPr lIns="0" rIns="0" tIns="0" bIns="0">
            <a:normAutofit/>
          </a:bodyPr>
          <a:p>
            <a:endParaRPr b="0" lang="sk-SK" sz="2800" spc="-1" strike="noStrike">
              <a:solidFill>
                <a:srgbClr val="000000"/>
              </a:solidFill>
              <a:latin typeface="Arial"/>
            </a:endParaRPr>
          </a:p>
        </p:txBody>
      </p:sp>
      <p:sp>
        <p:nvSpPr>
          <p:cNvPr id="20" name="PlaceHolder 3"/>
          <p:cNvSpPr>
            <a:spLocks noGrp="1"/>
          </p:cNvSpPr>
          <p:nvPr>
            <p:ph type="body"/>
          </p:nvPr>
        </p:nvSpPr>
        <p:spPr>
          <a:xfrm>
            <a:off x="5152680" y="1768680"/>
            <a:ext cx="4426920" cy="2090880"/>
          </a:xfrm>
          <a:prstGeom prst="rect">
            <a:avLst/>
          </a:prstGeom>
        </p:spPr>
        <p:txBody>
          <a:bodyPr lIns="0" rIns="0" tIns="0" bIns="0">
            <a:normAutofit/>
          </a:bodyPr>
          <a:p>
            <a:endParaRPr b="0" lang="sk-SK" sz="2800" spc="-1" strike="noStrike">
              <a:solidFill>
                <a:srgbClr val="000000"/>
              </a:solidFill>
              <a:latin typeface="Arial"/>
            </a:endParaRPr>
          </a:p>
        </p:txBody>
      </p:sp>
      <p:sp>
        <p:nvSpPr>
          <p:cNvPr id="21" name="PlaceHolder 4"/>
          <p:cNvSpPr>
            <a:spLocks noGrp="1"/>
          </p:cNvSpPr>
          <p:nvPr>
            <p:ph type="body"/>
          </p:nvPr>
        </p:nvSpPr>
        <p:spPr>
          <a:xfrm>
            <a:off x="5152680" y="4058640"/>
            <a:ext cx="4426920" cy="2090880"/>
          </a:xfrm>
          <a:prstGeom prst="rect">
            <a:avLst/>
          </a:prstGeom>
        </p:spPr>
        <p:txBody>
          <a:bodyPr lIns="0" rIns="0" tIns="0" bIns="0">
            <a:normAutofit/>
          </a:bodyPr>
          <a:p>
            <a:endParaRPr b="0" lang="sk-SK" sz="2800" spc="-1" strike="noStrike">
              <a:solidFill>
                <a:srgbClr val="000000"/>
              </a:solidFill>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540000" y="182520"/>
            <a:ext cx="8999640" cy="1257120"/>
          </a:xfrm>
          <a:prstGeom prst="rect">
            <a:avLst/>
          </a:prstGeom>
        </p:spPr>
        <p:txBody>
          <a:bodyPr lIns="0" rIns="0" tIns="0" bIns="0" anchor="ctr">
            <a:noAutofit/>
          </a:bodyPr>
          <a:p>
            <a:endParaRPr b="0" lang="sk-SK" sz="1800" spc="-1" strike="noStrike">
              <a:solidFill>
                <a:srgbClr val="000000"/>
              </a:solidFill>
              <a:latin typeface="Arial"/>
            </a:endParaRPr>
          </a:p>
        </p:txBody>
      </p:sp>
      <p:sp>
        <p:nvSpPr>
          <p:cNvPr id="23" name="PlaceHolder 2"/>
          <p:cNvSpPr>
            <a:spLocks noGrp="1"/>
          </p:cNvSpPr>
          <p:nvPr>
            <p:ph type="body"/>
          </p:nvPr>
        </p:nvSpPr>
        <p:spPr>
          <a:xfrm>
            <a:off x="504000" y="1768680"/>
            <a:ext cx="4426920" cy="2090880"/>
          </a:xfrm>
          <a:prstGeom prst="rect">
            <a:avLst/>
          </a:prstGeom>
        </p:spPr>
        <p:txBody>
          <a:bodyPr lIns="0" rIns="0" tIns="0" bIns="0">
            <a:normAutofit/>
          </a:bodyPr>
          <a:p>
            <a:endParaRPr b="0" lang="sk-SK" sz="2800" spc="-1" strike="noStrike">
              <a:solidFill>
                <a:srgbClr val="000000"/>
              </a:solidFill>
              <a:latin typeface="Arial"/>
            </a:endParaRPr>
          </a:p>
        </p:txBody>
      </p:sp>
      <p:sp>
        <p:nvSpPr>
          <p:cNvPr id="24" name="PlaceHolder 3"/>
          <p:cNvSpPr>
            <a:spLocks noGrp="1"/>
          </p:cNvSpPr>
          <p:nvPr>
            <p:ph type="body"/>
          </p:nvPr>
        </p:nvSpPr>
        <p:spPr>
          <a:xfrm>
            <a:off x="5152680" y="1768680"/>
            <a:ext cx="4426920" cy="2090880"/>
          </a:xfrm>
          <a:prstGeom prst="rect">
            <a:avLst/>
          </a:prstGeom>
        </p:spPr>
        <p:txBody>
          <a:bodyPr lIns="0" rIns="0" tIns="0" bIns="0">
            <a:normAutofit/>
          </a:bodyPr>
          <a:p>
            <a:endParaRPr b="0" lang="sk-SK" sz="2800" spc="-1" strike="noStrike">
              <a:solidFill>
                <a:srgbClr val="000000"/>
              </a:solidFill>
              <a:latin typeface="Arial"/>
            </a:endParaRPr>
          </a:p>
        </p:txBody>
      </p:sp>
      <p:sp>
        <p:nvSpPr>
          <p:cNvPr id="25" name="PlaceHolder 4"/>
          <p:cNvSpPr>
            <a:spLocks noGrp="1"/>
          </p:cNvSpPr>
          <p:nvPr>
            <p:ph type="body"/>
          </p:nvPr>
        </p:nvSpPr>
        <p:spPr>
          <a:xfrm>
            <a:off x="504000" y="4058640"/>
            <a:ext cx="9072000" cy="2090880"/>
          </a:xfrm>
          <a:prstGeom prst="rect">
            <a:avLst/>
          </a:prstGeom>
        </p:spPr>
        <p:txBody>
          <a:bodyPr lIns="0" rIns="0" tIns="0" bIns="0">
            <a:normAutofit/>
          </a:bodyPr>
          <a:p>
            <a:endParaRPr b="0" lang="sk-SK" sz="2800" spc="-1" strike="noStrike">
              <a:solidFill>
                <a:srgbClr val="000000"/>
              </a:solidFill>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Relationship Id="rId8" Type="http://schemas.openxmlformats.org/officeDocument/2006/relationships/slideLayout" Target="../slideLayouts/slideLayout5.xml"/><Relationship Id="rId9" Type="http://schemas.openxmlformats.org/officeDocument/2006/relationships/slideLayout" Target="../slideLayouts/slideLayout6.xml"/><Relationship Id="rId10" Type="http://schemas.openxmlformats.org/officeDocument/2006/relationships/slideLayout" Target="../slideLayouts/slideLayout7.xml"/><Relationship Id="rId11" Type="http://schemas.openxmlformats.org/officeDocument/2006/relationships/slideLayout" Target="../slideLayouts/slideLayout8.xml"/><Relationship Id="rId12" Type="http://schemas.openxmlformats.org/officeDocument/2006/relationships/slideLayout" Target="../slideLayouts/slideLayout9.xml"/><Relationship Id="rId13" Type="http://schemas.openxmlformats.org/officeDocument/2006/relationships/slideLayout" Target="../slideLayouts/slideLayout10.xml"/><Relationship Id="rId14" Type="http://schemas.openxmlformats.org/officeDocument/2006/relationships/slideLayout" Target="../slideLayouts/slideLayout11.xml"/><Relationship Id="rId15"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3.png"/><Relationship Id="rId3" Type="http://schemas.openxmlformats.org/officeDocument/2006/relationships/image" Target="../media/image4.png"/><Relationship Id="rId4" Type="http://schemas.openxmlformats.org/officeDocument/2006/relationships/slideLayout" Target="../slideLayouts/slideLayout13.xml"/><Relationship Id="rId5" Type="http://schemas.openxmlformats.org/officeDocument/2006/relationships/slideLayout" Target="../slideLayouts/slideLayout14.xml"/><Relationship Id="rId6" Type="http://schemas.openxmlformats.org/officeDocument/2006/relationships/slideLayout" Target="../slideLayouts/slideLayout15.xml"/><Relationship Id="rId7" Type="http://schemas.openxmlformats.org/officeDocument/2006/relationships/slideLayout" Target="../slideLayouts/slideLayout16.xml"/><Relationship Id="rId8" Type="http://schemas.openxmlformats.org/officeDocument/2006/relationships/slideLayout" Target="../slideLayouts/slideLayout17.xml"/><Relationship Id="rId9" Type="http://schemas.openxmlformats.org/officeDocument/2006/relationships/slideLayout" Target="../slideLayouts/slideLayout18.xml"/><Relationship Id="rId10" Type="http://schemas.openxmlformats.org/officeDocument/2006/relationships/slideLayout" Target="../slideLayouts/slideLayout19.xml"/><Relationship Id="rId11" Type="http://schemas.openxmlformats.org/officeDocument/2006/relationships/slideLayout" Target="../slideLayouts/slideLayout20.xml"/><Relationship Id="rId12" Type="http://schemas.openxmlformats.org/officeDocument/2006/relationships/slideLayout" Target="../slideLayouts/slideLayout21.xml"/><Relationship Id="rId13" Type="http://schemas.openxmlformats.org/officeDocument/2006/relationships/slideLayout" Target="../slideLayouts/slideLayout22.xml"/><Relationship Id="rId14" Type="http://schemas.openxmlformats.org/officeDocument/2006/relationships/slideLayout" Target="../slideLayouts/slideLayout23.xml"/><Relationship Id="rId15"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CustomShape 1"/>
          <p:cNvSpPr/>
          <p:nvPr/>
        </p:nvSpPr>
        <p:spPr>
          <a:xfrm>
            <a:off x="0" y="0"/>
            <a:ext cx="10079640" cy="1619640"/>
          </a:xfrm>
          <a:prstGeom prst="rect">
            <a:avLst/>
          </a:prstGeom>
          <a:solidFill>
            <a:srgbClr val="c0c0c0"/>
          </a:solidFill>
          <a:ln w="0">
            <a:noFill/>
          </a:ln>
        </p:spPr>
        <p:style>
          <a:lnRef idx="0"/>
          <a:fillRef idx="0"/>
          <a:effectRef idx="0"/>
          <a:fontRef idx="minor"/>
        </p:style>
      </p:sp>
      <p:pic>
        <p:nvPicPr>
          <p:cNvPr id="1" name="Obrázok 2" descr=""/>
          <p:cNvPicPr/>
          <p:nvPr/>
        </p:nvPicPr>
        <p:blipFill>
          <a:blip r:embed="rId2"/>
          <a:srcRect l="0" t="17215" r="0" b="20692"/>
          <a:stretch/>
        </p:blipFill>
        <p:spPr>
          <a:xfrm>
            <a:off x="180000" y="6480000"/>
            <a:ext cx="5219640" cy="1079280"/>
          </a:xfrm>
          <a:prstGeom prst="rect">
            <a:avLst/>
          </a:prstGeom>
          <a:ln w="0">
            <a:noFill/>
          </a:ln>
        </p:spPr>
      </p:pic>
      <p:pic>
        <p:nvPicPr>
          <p:cNvPr id="2" name="Obrázok 3" descr=""/>
          <p:cNvPicPr/>
          <p:nvPr/>
        </p:nvPicPr>
        <p:blipFill>
          <a:blip r:embed="rId3"/>
          <a:stretch/>
        </p:blipFill>
        <p:spPr>
          <a:xfrm>
            <a:off x="7560000" y="6300000"/>
            <a:ext cx="2545560" cy="1259640"/>
          </a:xfrm>
          <a:prstGeom prst="rect">
            <a:avLst/>
          </a:prstGeom>
          <a:ln w="0">
            <a:noFill/>
          </a:ln>
        </p:spPr>
      </p:pic>
      <p:sp>
        <p:nvSpPr>
          <p:cNvPr id="3" name="PlaceHolder 2"/>
          <p:cNvSpPr>
            <a:spLocks noGrp="1"/>
          </p:cNvSpPr>
          <p:nvPr>
            <p:ph type="title"/>
          </p:nvPr>
        </p:nvSpPr>
        <p:spPr>
          <a:xfrm>
            <a:off x="540000" y="182520"/>
            <a:ext cx="8999640" cy="1257120"/>
          </a:xfrm>
          <a:prstGeom prst="rect">
            <a:avLst/>
          </a:prstGeom>
        </p:spPr>
        <p:txBody>
          <a:bodyPr lIns="0" rIns="0" tIns="0" bIns="0" anchor="ctr">
            <a:noAutofit/>
          </a:bodyPr>
          <a:p>
            <a:pPr algn="ctr">
              <a:lnSpc>
                <a:spcPct val="9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b="0" lang="sk-SK" sz="4400" spc="-1" strike="noStrike">
                <a:solidFill>
                  <a:srgbClr val="000000"/>
                </a:solidFill>
                <a:latin typeface="arial"/>
                <a:ea typeface="DejaVu Sans"/>
              </a:rPr>
              <a:t>Kliknutím upravte štýl predlohy nadpisu</a:t>
            </a:r>
            <a:endParaRPr b="0" lang="sk-SK" sz="4400" spc="-1" strike="noStrike">
              <a:solidFill>
                <a:srgbClr val="000000"/>
              </a:solidFill>
              <a:latin typeface="Arial"/>
            </a:endParaRPr>
          </a:p>
        </p:txBody>
      </p:sp>
      <p:sp>
        <p:nvSpPr>
          <p:cNvPr id="4" name="PlaceHolder 3"/>
          <p:cNvSpPr>
            <a:spLocks noGrp="1"/>
          </p:cNvSpPr>
          <p:nvPr>
            <p:ph type="body"/>
          </p:nvPr>
        </p:nvSpPr>
        <p:spPr>
          <a:xfrm>
            <a:off x="180000" y="1800000"/>
            <a:ext cx="9162000" cy="4761000"/>
          </a:xfrm>
          <a:prstGeom prst="rect">
            <a:avLst/>
          </a:prstGeom>
        </p:spPr>
        <p:txBody>
          <a:bodyPr lIns="0" rIns="0" tIns="0" bIns="0">
            <a:noAutofit/>
          </a:bodyPr>
          <a:p>
            <a:pPr marL="228600" indent="-228240">
              <a:lnSpc>
                <a:spcPct val="90000"/>
              </a:lnSpc>
              <a:spcBef>
                <a:spcPts val="1001"/>
              </a:spcBef>
              <a:buClr>
                <a:srgbClr val="000000"/>
              </a:buClr>
              <a:buFont typeface="Arial"/>
              <a:buChar char="•"/>
            </a:pPr>
            <a:r>
              <a:rPr b="0" lang="sk-SK" sz="4400" spc="-1" strike="noStrike">
                <a:solidFill>
                  <a:srgbClr val="000000"/>
                </a:solidFill>
                <a:latin typeface="arial"/>
                <a:ea typeface="DejaVu Sans"/>
              </a:rPr>
              <a:t>Kliknite sem a upravte štýly predlohy textu</a:t>
            </a:r>
            <a:endParaRPr b="0" lang="sk-SK" sz="44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 id="2147483660" r:id="rId15"/>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CustomShape 1"/>
          <p:cNvSpPr/>
          <p:nvPr/>
        </p:nvSpPr>
        <p:spPr>
          <a:xfrm>
            <a:off x="0" y="0"/>
            <a:ext cx="10079640" cy="1619640"/>
          </a:xfrm>
          <a:prstGeom prst="rect">
            <a:avLst/>
          </a:prstGeom>
          <a:solidFill>
            <a:srgbClr val="c0c0c0"/>
          </a:solidFill>
          <a:ln w="0">
            <a:noFill/>
          </a:ln>
        </p:spPr>
        <p:style>
          <a:lnRef idx="0"/>
          <a:fillRef idx="0"/>
          <a:effectRef idx="0"/>
          <a:fontRef idx="minor"/>
        </p:style>
      </p:sp>
      <p:pic>
        <p:nvPicPr>
          <p:cNvPr id="42" name="Obrázok 2" descr=""/>
          <p:cNvPicPr/>
          <p:nvPr/>
        </p:nvPicPr>
        <p:blipFill>
          <a:blip r:embed="rId2"/>
          <a:srcRect l="0" t="17215" r="0" b="20692"/>
          <a:stretch/>
        </p:blipFill>
        <p:spPr>
          <a:xfrm>
            <a:off x="180000" y="6480000"/>
            <a:ext cx="5219640" cy="1079280"/>
          </a:xfrm>
          <a:prstGeom prst="rect">
            <a:avLst/>
          </a:prstGeom>
          <a:ln w="0">
            <a:noFill/>
          </a:ln>
        </p:spPr>
      </p:pic>
      <p:pic>
        <p:nvPicPr>
          <p:cNvPr id="43" name="Obrázok 3" descr=""/>
          <p:cNvPicPr/>
          <p:nvPr/>
        </p:nvPicPr>
        <p:blipFill>
          <a:blip r:embed="rId3"/>
          <a:stretch/>
        </p:blipFill>
        <p:spPr>
          <a:xfrm>
            <a:off x="7560000" y="6300000"/>
            <a:ext cx="2545560" cy="1259640"/>
          </a:xfrm>
          <a:prstGeom prst="rect">
            <a:avLst/>
          </a:prstGeom>
          <a:ln w="0">
            <a:noFill/>
          </a:ln>
        </p:spPr>
      </p:pic>
      <p:sp>
        <p:nvSpPr>
          <p:cNvPr id="44" name="PlaceHolder 2"/>
          <p:cNvSpPr>
            <a:spLocks noGrp="1"/>
          </p:cNvSpPr>
          <p:nvPr>
            <p:ph type="title"/>
          </p:nvPr>
        </p:nvSpPr>
        <p:spPr>
          <a:xfrm>
            <a:off x="540000" y="182520"/>
            <a:ext cx="8999640" cy="1257120"/>
          </a:xfrm>
          <a:prstGeom prst="rect">
            <a:avLst/>
          </a:prstGeom>
        </p:spPr>
        <p:txBody>
          <a:bodyPr lIns="0" rIns="0" tIns="0" bIns="0" anchor="ctr">
            <a:noAutofit/>
          </a:bodyPr>
          <a:p>
            <a:pPr algn="ctr">
              <a:lnSpc>
                <a:spcPct val="9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b="0" lang="sk-SK" sz="4400" spc="-1" strike="noStrike">
                <a:solidFill>
                  <a:srgbClr val="000000"/>
                </a:solidFill>
                <a:latin typeface="arial"/>
                <a:ea typeface="DejaVu Sans"/>
              </a:rPr>
              <a:t>Kliknutím upravte štýl predlohy nadpisu</a:t>
            </a:r>
            <a:endParaRPr b="0" lang="sk-SK" sz="4400" spc="-1" strike="noStrike">
              <a:solidFill>
                <a:srgbClr val="000000"/>
              </a:solidFill>
              <a:latin typeface="Arial"/>
            </a:endParaRPr>
          </a:p>
        </p:txBody>
      </p:sp>
      <p:sp>
        <p:nvSpPr>
          <p:cNvPr id="45" name="PlaceHolder 3"/>
          <p:cNvSpPr>
            <a:spLocks noGrp="1"/>
          </p:cNvSpPr>
          <p:nvPr>
            <p:ph type="body"/>
          </p:nvPr>
        </p:nvSpPr>
        <p:spPr>
          <a:xfrm>
            <a:off x="504000" y="1768680"/>
            <a:ext cx="9072000" cy="43840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sk-SK" sz="2800" spc="-1" strike="noStrike">
                <a:solidFill>
                  <a:srgbClr val="000000"/>
                </a:solidFill>
                <a:latin typeface="Arial"/>
              </a:rPr>
              <a:t>Click to edit the outline text format</a:t>
            </a:r>
            <a:endParaRPr b="0" lang="sk-SK" sz="2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sk-SK" sz="2000" spc="-1" strike="noStrike">
                <a:solidFill>
                  <a:srgbClr val="000000"/>
                </a:solidFill>
                <a:latin typeface="Arial"/>
              </a:rPr>
              <a:t>Second Outline Level</a:t>
            </a:r>
            <a:endParaRPr b="0" lang="sk-SK" sz="20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sk-SK" sz="1800" spc="-1" strike="noStrike">
                <a:solidFill>
                  <a:srgbClr val="000000"/>
                </a:solidFill>
                <a:latin typeface="Arial"/>
              </a:rPr>
              <a:t>Third Outline Level</a:t>
            </a:r>
            <a:endParaRPr b="0" lang="sk-SK"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sk-SK" sz="1800" spc="-1" strike="noStrike">
                <a:solidFill>
                  <a:srgbClr val="000000"/>
                </a:solidFill>
                <a:latin typeface="Arial"/>
              </a:rPr>
              <a:t>Fourth Outline Level</a:t>
            </a:r>
            <a:endParaRPr b="0" lang="sk-SK"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sk-SK" sz="2000" spc="-1" strike="noStrike">
                <a:solidFill>
                  <a:srgbClr val="000000"/>
                </a:solidFill>
                <a:latin typeface="Arial"/>
              </a:rPr>
              <a:t>Fifth Outline Level</a:t>
            </a:r>
            <a:endParaRPr b="0" lang="sk-SK"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sk-SK" sz="2000" spc="-1" strike="noStrike">
                <a:solidFill>
                  <a:srgbClr val="000000"/>
                </a:solidFill>
                <a:latin typeface="Arial"/>
              </a:rPr>
              <a:t>Sixth Outline Level</a:t>
            </a:r>
            <a:endParaRPr b="0" lang="sk-SK"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sk-SK" sz="2000" spc="-1" strike="noStrike">
                <a:solidFill>
                  <a:srgbClr val="000000"/>
                </a:solidFill>
                <a:latin typeface="Arial"/>
              </a:rPr>
              <a:t>Seventh Outline Level</a:t>
            </a:r>
            <a:endParaRPr b="0" lang="sk-SK"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 id="2147483672" r:id="rId14"/>
    <p:sldLayoutId id="2147483673" r:id="rId15"/>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hyperlink" Target="https://www.iz.sk/download-files/sk/evs/dlhodoba-starostlivost-koncepcia.pdf" TargetMode="External"/><Relationship Id="rId2" Type="http://schemas.openxmlformats.org/officeDocument/2006/relationships/hyperlink" Target="https://www.iz.sk/download-files/sk/evs/dlhodoba-starostlivost-koncepcia.pdf" TargetMode="External"/><Relationship Id="rId3" Type="http://schemas.openxmlformats.org/officeDocument/2006/relationships/hyperlink" Target="https://www.iz.sk/download-files/sk/evs/dlhodoba-starostlivost-koncepcia.pdf" TargetMode="External"/><Relationship Id="rId4"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hyperlink" Target="https://www.iz.sk/sk/projekty/starnutie-populacie" TargetMode="External"/><Relationship Id="rId2"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hyperlink" Target="https://www.iz.sk/download-files/sk/evs/zdravotny-stav-obyvatelstva-sr-2019.pdf" TargetMode="External"/><Relationship Id="rId2"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hyperlink" Target="https://www.iz.sk/download-files/sk/evs/dlhodoba-starostlivost-prehlad.pdf" TargetMode="External"/><Relationship Id="rId2"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8" name="CustomShape 1"/>
          <p:cNvSpPr/>
          <p:nvPr/>
        </p:nvSpPr>
        <p:spPr>
          <a:xfrm>
            <a:off x="0" y="2292480"/>
            <a:ext cx="10080360" cy="3647160"/>
          </a:xfrm>
          <a:custGeom>
            <a:avLst/>
            <a:gdLst/>
            <a:ahLst/>
            <a:rect l="l" t="t" r="r" b="b"/>
            <a:pathLst>
              <a:path w="28004" h="10134">
                <a:moveTo>
                  <a:pt x="5" y="0"/>
                </a:moveTo>
                <a:lnTo>
                  <a:pt x="5" y="0"/>
                </a:lnTo>
                <a:cubicBezTo>
                  <a:pt x="4" y="0"/>
                  <a:pt x="3" y="0"/>
                  <a:pt x="3" y="1"/>
                </a:cubicBezTo>
                <a:cubicBezTo>
                  <a:pt x="2" y="1"/>
                  <a:pt x="1" y="2"/>
                  <a:pt x="1" y="3"/>
                </a:cubicBezTo>
                <a:cubicBezTo>
                  <a:pt x="0" y="3"/>
                  <a:pt x="0" y="4"/>
                  <a:pt x="0" y="5"/>
                </a:cubicBezTo>
                <a:lnTo>
                  <a:pt x="0" y="10127"/>
                </a:lnTo>
                <a:lnTo>
                  <a:pt x="0" y="10128"/>
                </a:lnTo>
                <a:cubicBezTo>
                  <a:pt x="0" y="10129"/>
                  <a:pt x="0" y="10130"/>
                  <a:pt x="1" y="10130"/>
                </a:cubicBezTo>
                <a:cubicBezTo>
                  <a:pt x="1" y="10131"/>
                  <a:pt x="2" y="10132"/>
                  <a:pt x="3" y="10132"/>
                </a:cubicBezTo>
                <a:cubicBezTo>
                  <a:pt x="3" y="10133"/>
                  <a:pt x="4" y="10133"/>
                  <a:pt x="5" y="10133"/>
                </a:cubicBezTo>
                <a:lnTo>
                  <a:pt x="27997" y="10133"/>
                </a:lnTo>
                <a:lnTo>
                  <a:pt x="27998" y="10133"/>
                </a:lnTo>
                <a:cubicBezTo>
                  <a:pt x="27999" y="10133"/>
                  <a:pt x="28000" y="10133"/>
                  <a:pt x="28000" y="10132"/>
                </a:cubicBezTo>
                <a:cubicBezTo>
                  <a:pt x="28001" y="10132"/>
                  <a:pt x="28002" y="10131"/>
                  <a:pt x="28002" y="10130"/>
                </a:cubicBezTo>
                <a:cubicBezTo>
                  <a:pt x="28003" y="10130"/>
                  <a:pt x="28003" y="10129"/>
                  <a:pt x="28003" y="10128"/>
                </a:cubicBezTo>
                <a:lnTo>
                  <a:pt x="28003" y="5"/>
                </a:lnTo>
                <a:lnTo>
                  <a:pt x="28003" y="5"/>
                </a:lnTo>
                <a:lnTo>
                  <a:pt x="28003" y="5"/>
                </a:lnTo>
                <a:cubicBezTo>
                  <a:pt x="28003" y="4"/>
                  <a:pt x="28003" y="3"/>
                  <a:pt x="28002" y="3"/>
                </a:cubicBezTo>
                <a:cubicBezTo>
                  <a:pt x="28002" y="2"/>
                  <a:pt x="28001" y="1"/>
                  <a:pt x="28000" y="1"/>
                </a:cubicBezTo>
                <a:cubicBezTo>
                  <a:pt x="28000" y="0"/>
                  <a:pt x="27999" y="0"/>
                  <a:pt x="27998" y="0"/>
                </a:cubicBezTo>
                <a:lnTo>
                  <a:pt x="5" y="0"/>
                </a:lnTo>
              </a:path>
            </a:pathLst>
          </a:custGeom>
          <a:solidFill>
            <a:srgbClr val="b3b3b3"/>
          </a:solidFill>
          <a:ln w="9360">
            <a:noFill/>
          </a:ln>
        </p:spPr>
        <p:style>
          <a:lnRef idx="0"/>
          <a:fillRef idx="0"/>
          <a:effectRef idx="0"/>
          <a:fontRef idx="minor"/>
        </p:style>
      </p:sp>
      <p:sp>
        <p:nvSpPr>
          <p:cNvPr id="89" name="CustomShape 2"/>
          <p:cNvSpPr/>
          <p:nvPr/>
        </p:nvSpPr>
        <p:spPr>
          <a:xfrm>
            <a:off x="540000" y="182520"/>
            <a:ext cx="8999640" cy="1257120"/>
          </a:xfrm>
          <a:prstGeom prst="rect">
            <a:avLst/>
          </a:prstGeom>
          <a:noFill/>
          <a:ln w="0">
            <a:noFill/>
          </a:ln>
        </p:spPr>
        <p:style>
          <a:lnRef idx="0"/>
          <a:fillRef idx="0"/>
          <a:effectRef idx="0"/>
          <a:fontRef idx="minor"/>
        </p:style>
        <p:txBody>
          <a:bodyPr lIns="0" rIns="0" tIns="0" bIns="0" anchor="ctr">
            <a:noAutofit/>
          </a:bodyPr>
          <a:p>
            <a:pPr algn="ctr">
              <a:lnSpc>
                <a:spcPct val="10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b="0" lang="sk-SK" sz="4400" spc="-1" strike="noStrike">
                <a:solidFill>
                  <a:srgbClr val="000000"/>
                </a:solidFill>
                <a:latin typeface="Times New Roman"/>
                <a:ea typeface="DejaVu Sans"/>
              </a:rPr>
              <a:t>Inštitút zamestnanosti</a:t>
            </a:r>
            <a:endParaRPr b="0" lang="sk-SK" sz="4400" spc="-1" strike="noStrike">
              <a:latin typeface="Arial"/>
            </a:endParaRPr>
          </a:p>
        </p:txBody>
      </p:sp>
      <p:sp>
        <p:nvSpPr>
          <p:cNvPr id="90" name="CustomShape 3"/>
          <p:cNvSpPr/>
          <p:nvPr/>
        </p:nvSpPr>
        <p:spPr>
          <a:xfrm>
            <a:off x="420480" y="2467800"/>
            <a:ext cx="8763840" cy="1897200"/>
          </a:xfrm>
          <a:prstGeom prst="rect">
            <a:avLst/>
          </a:prstGeom>
          <a:noFill/>
          <a:ln w="0">
            <a:noFill/>
          </a:ln>
        </p:spPr>
        <p:style>
          <a:lnRef idx="0"/>
          <a:fillRef idx="0"/>
          <a:effectRef idx="0"/>
          <a:fontRef idx="minor"/>
        </p:style>
        <p:txBody>
          <a:bodyPr lIns="0" rIns="0" tIns="0" bIns="0">
            <a:noAutofit/>
          </a:bodyPr>
          <a:p>
            <a:pPr>
              <a:lnSpc>
                <a:spcPct val="100000"/>
              </a:lnSpc>
            </a:pPr>
            <a:r>
              <a:rPr b="0" lang="sk-SK" sz="3600" spc="-1" strike="noStrike">
                <a:solidFill>
                  <a:srgbClr val="000000"/>
                </a:solidFill>
                <a:latin typeface="Times New Roman"/>
                <a:ea typeface="DejaVu Sans"/>
              </a:rPr>
              <a:t>Dostupnosť sociálnych služieb pre seniorov a seniorky na Slovensku</a:t>
            </a:r>
            <a:endParaRPr b="0" lang="sk-SK" sz="3600" spc="-1" strike="noStrike">
              <a:latin typeface="Arial"/>
            </a:endParaRPr>
          </a:p>
          <a:p>
            <a:pPr>
              <a:lnSpc>
                <a:spcPct val="100000"/>
              </a:lnSpc>
            </a:pPr>
            <a:endParaRPr b="0" lang="sk-SK" sz="3600" spc="-1" strike="noStrike">
              <a:latin typeface="Arial"/>
            </a:endParaRPr>
          </a:p>
          <a:p>
            <a:pPr>
              <a:lnSpc>
                <a:spcPct val="100000"/>
              </a:lnSpc>
            </a:pPr>
            <a:r>
              <a:rPr b="0" lang="sk-SK" sz="3600" spc="-1" strike="noStrike">
                <a:solidFill>
                  <a:srgbClr val="000000"/>
                </a:solidFill>
                <a:latin typeface="Times New Roman"/>
                <a:ea typeface="DejaVu Sans"/>
              </a:rPr>
              <a:t>Magdaléna Musilová</a:t>
            </a:r>
            <a:endParaRPr b="0" lang="sk-SK" sz="3600" spc="-1" strike="noStrike">
              <a:latin typeface="Arial"/>
            </a:endParaRPr>
          </a:p>
        </p:txBody>
      </p:sp>
      <p:sp>
        <p:nvSpPr>
          <p:cNvPr id="91" name="CustomShape 4"/>
          <p:cNvSpPr/>
          <p:nvPr/>
        </p:nvSpPr>
        <p:spPr>
          <a:xfrm>
            <a:off x="420480" y="4866840"/>
            <a:ext cx="9299160" cy="1252800"/>
          </a:xfrm>
          <a:prstGeom prst="rect">
            <a:avLst/>
          </a:prstGeom>
          <a:noFill/>
          <a:ln w="0">
            <a:noFill/>
          </a:ln>
        </p:spPr>
        <p:style>
          <a:lnRef idx="0"/>
          <a:fillRef idx="0"/>
          <a:effectRef idx="0"/>
          <a:fontRef idx="minor"/>
        </p:style>
        <p:txBody>
          <a:bodyPr lIns="90000" rIns="90000" tIns="45000" bIns="45000">
            <a:noAutofit/>
          </a:bodyPr>
          <a:p>
            <a:pPr algn="just">
              <a:lnSpc>
                <a:spcPct val="100000"/>
              </a:lnSpc>
              <a:spcBef>
                <a:spcPts val="1191"/>
              </a:spcBef>
              <a:spcAft>
                <a:spcPts val="595"/>
              </a:spcAft>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b="0" lang="en-US" sz="2200" spc="-1" strike="noStrike">
                <a:solidFill>
                  <a:srgbClr val="000000"/>
                </a:solidFill>
                <a:latin typeface="Times New Roman"/>
                <a:ea typeface="DejaVu Sans"/>
              </a:rPr>
              <a:t>Táto prezentáci</a:t>
            </a:r>
            <a:r>
              <a:rPr b="0" lang="sk-SK" sz="2200" spc="-1" strike="noStrike">
                <a:solidFill>
                  <a:srgbClr val="000000"/>
                </a:solidFill>
                <a:latin typeface="Times New Roman"/>
                <a:ea typeface="DejaVu Sans"/>
              </a:rPr>
              <a:t>a</a:t>
            </a:r>
            <a:r>
              <a:rPr b="0" lang="en-US" sz="2200" spc="-1" strike="noStrike">
                <a:solidFill>
                  <a:srgbClr val="000000"/>
                </a:solidFill>
                <a:latin typeface="Times New Roman"/>
                <a:ea typeface="DejaVu Sans"/>
              </a:rPr>
              <a:t> je súčasťou projektu Politiky zamestnanosti realizovaného Inštitútom zamestnanosti. Tento projekt je podporený z Európskeho sociálneho fondu v rámci OP EVS.</a:t>
            </a:r>
            <a:endParaRPr b="0" lang="sk-SK" sz="2200" spc="-1" strike="noStrike">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2" name="TextShape 1"/>
          <p:cNvSpPr txBox="1"/>
          <p:nvPr/>
        </p:nvSpPr>
        <p:spPr>
          <a:xfrm>
            <a:off x="540000" y="182520"/>
            <a:ext cx="8999640" cy="1257120"/>
          </a:xfrm>
          <a:prstGeom prst="rect">
            <a:avLst/>
          </a:prstGeom>
          <a:noFill/>
          <a:ln w="0">
            <a:noFill/>
          </a:ln>
        </p:spPr>
        <p:txBody>
          <a:bodyPr lIns="0" rIns="0" tIns="0" bIns="0" anchor="ctr">
            <a:noAutofit/>
          </a:bodyPr>
          <a:p>
            <a:endParaRPr b="0" lang="sk-SK" sz="1800" spc="-1" strike="noStrike">
              <a:solidFill>
                <a:srgbClr val="000000"/>
              </a:solidFill>
              <a:latin typeface="Arial"/>
            </a:endParaRPr>
          </a:p>
        </p:txBody>
      </p:sp>
      <p:sp>
        <p:nvSpPr>
          <p:cNvPr id="113" name="TextShape 2"/>
          <p:cNvSpPr txBox="1"/>
          <p:nvPr/>
        </p:nvSpPr>
        <p:spPr>
          <a:xfrm>
            <a:off x="180000" y="1800000"/>
            <a:ext cx="9162000" cy="4761000"/>
          </a:xfrm>
          <a:prstGeom prst="rect">
            <a:avLst/>
          </a:prstGeom>
          <a:noFill/>
          <a:ln w="0">
            <a:noFill/>
          </a:ln>
        </p:spPr>
        <p:txBody>
          <a:bodyPr lIns="0" rIns="0" tIns="0" bIns="0" anchor="ctr">
            <a:noAutofit/>
          </a:bodyPr>
          <a:p>
            <a:pPr marL="228600" indent="-228240" algn="just">
              <a:lnSpc>
                <a:spcPct val="90000"/>
              </a:lnSpc>
              <a:spcBef>
                <a:spcPts val="1001"/>
              </a:spcBef>
              <a:buClr>
                <a:srgbClr val="181818"/>
              </a:buClr>
              <a:buFont typeface="Arial"/>
              <a:buChar char="•"/>
            </a:pPr>
            <a:r>
              <a:rPr b="0" lang="sk-SK" sz="2000" spc="-1" strike="noStrike">
                <a:solidFill>
                  <a:srgbClr val="181818"/>
                </a:solidFill>
                <a:latin typeface="Times New Roman"/>
                <a:ea typeface="Times New Roman"/>
              </a:rPr>
              <a:t>Dominantne vedú verejní poskytovatelia.</a:t>
            </a:r>
            <a:endParaRPr b="0" lang="sk-SK" sz="2000" spc="-1" strike="noStrike">
              <a:latin typeface="Arial"/>
            </a:endParaRPr>
          </a:p>
          <a:p>
            <a:pPr algn="just">
              <a:lnSpc>
                <a:spcPct val="90000"/>
              </a:lnSpc>
              <a:spcBef>
                <a:spcPts val="1001"/>
              </a:spcBef>
              <a:tabLst>
                <a:tab algn="l" pos="0"/>
              </a:tabLst>
            </a:pPr>
            <a:endParaRPr b="0" lang="sk-SK" sz="2000" spc="-1" strike="noStrike">
              <a:latin typeface="Arial"/>
            </a:endParaRPr>
          </a:p>
          <a:p>
            <a:pPr marL="228600" indent="-228240" algn="just">
              <a:lnSpc>
                <a:spcPct val="90000"/>
              </a:lnSpc>
              <a:spcBef>
                <a:spcPts val="1001"/>
              </a:spcBef>
              <a:buClr>
                <a:srgbClr val="181818"/>
              </a:buClr>
              <a:buFont typeface="Arial"/>
              <a:buChar char="•"/>
              <a:tabLst>
                <a:tab algn="l" pos="0"/>
              </a:tabLst>
            </a:pPr>
            <a:r>
              <a:rPr b="0" lang="sk-SK" sz="2000" spc="-1" strike="noStrike">
                <a:solidFill>
                  <a:srgbClr val="181818"/>
                </a:solidFill>
                <a:latin typeface="Times New Roman"/>
                <a:ea typeface="Times New Roman"/>
              </a:rPr>
              <a:t>Celková kapacita všetkých poskytovateľov sociálnych služieb pre občanov odkázaných na pomoc druhých a pre seniorov tvorí 51 037 miest. U verejných poskytovateľov je z toto 30 051 miest a u súkromných 20 986 miest.</a:t>
            </a:r>
            <a:endParaRPr b="0" lang="sk-SK" sz="2000" spc="-1" strike="noStrike">
              <a:latin typeface="Arial"/>
            </a:endParaRPr>
          </a:p>
          <a:p>
            <a:pPr algn="just">
              <a:lnSpc>
                <a:spcPct val="90000"/>
              </a:lnSpc>
              <a:spcBef>
                <a:spcPts val="1001"/>
              </a:spcBef>
              <a:tabLst>
                <a:tab algn="l" pos="0"/>
              </a:tabLst>
            </a:pPr>
            <a:endParaRPr b="0" lang="sk-SK" sz="2000" spc="-1" strike="noStrike">
              <a:latin typeface="Arial"/>
            </a:endParaRPr>
          </a:p>
          <a:p>
            <a:pPr marL="228600" indent="-228240" algn="just">
              <a:lnSpc>
                <a:spcPct val="90000"/>
              </a:lnSpc>
              <a:spcBef>
                <a:spcPts val="1001"/>
              </a:spcBef>
              <a:buClr>
                <a:srgbClr val="181818"/>
              </a:buClr>
              <a:buFont typeface="Arial"/>
              <a:buChar char="•"/>
              <a:tabLst>
                <a:tab algn="l" pos="0"/>
              </a:tabLst>
            </a:pPr>
            <a:r>
              <a:rPr b="0" lang="sk-SK" sz="2000" spc="-1" strike="noStrike">
                <a:solidFill>
                  <a:srgbClr val="181818"/>
                </a:solidFill>
                <a:latin typeface="Times New Roman"/>
                <a:ea typeface="Times New Roman"/>
              </a:rPr>
              <a:t>V zariadeniach pre seniorov je 19 068 miest. </a:t>
            </a:r>
            <a:endParaRPr b="0" lang="sk-SK" sz="2000" spc="-1" strike="noStrike">
              <a:latin typeface="Arial"/>
            </a:endParaRPr>
          </a:p>
          <a:p>
            <a:pPr algn="just">
              <a:lnSpc>
                <a:spcPct val="90000"/>
              </a:lnSpc>
              <a:spcBef>
                <a:spcPts val="1001"/>
              </a:spcBef>
              <a:tabLst>
                <a:tab algn="l" pos="0"/>
              </a:tabLst>
            </a:pPr>
            <a:endParaRPr b="0" lang="sk-SK" sz="2000" spc="-1" strike="noStrike">
              <a:latin typeface="Arial"/>
            </a:endParaRPr>
          </a:p>
          <a:p>
            <a:pPr marL="228600" indent="-228240" algn="just">
              <a:lnSpc>
                <a:spcPct val="90000"/>
              </a:lnSpc>
              <a:spcBef>
                <a:spcPts val="1001"/>
              </a:spcBef>
              <a:buClr>
                <a:srgbClr val="181818"/>
              </a:buClr>
              <a:buFont typeface="Arial"/>
              <a:buChar char="•"/>
              <a:tabLst>
                <a:tab algn="l" pos="0"/>
              </a:tabLst>
            </a:pPr>
            <a:r>
              <a:rPr b="0" lang="sk-SK" sz="2000" spc="-1" strike="noStrike">
                <a:solidFill>
                  <a:srgbClr val="181818"/>
                </a:solidFill>
                <a:latin typeface="Times New Roman"/>
                <a:ea typeface="Times New Roman"/>
              </a:rPr>
              <a:t>Z toho je vo verejnej sfére 10 470 miest, v súkromnom sektore 8 598 miest.</a:t>
            </a:r>
            <a:endParaRPr b="0" lang="sk-SK" sz="2000" spc="-1" strike="noStrike">
              <a:latin typeface="Arial"/>
            </a:endParaRPr>
          </a:p>
          <a:p>
            <a:pPr algn="just">
              <a:lnSpc>
                <a:spcPct val="90000"/>
              </a:lnSpc>
              <a:spcBef>
                <a:spcPts val="1001"/>
              </a:spcBef>
              <a:tabLst>
                <a:tab algn="l" pos="0"/>
              </a:tabLst>
            </a:pPr>
            <a:endParaRPr b="0" lang="sk-SK" sz="2000" spc="-1" strike="noStrike">
              <a:latin typeface="Arial"/>
            </a:endParaRPr>
          </a:p>
          <a:p>
            <a:pPr marL="228600" indent="-228240" algn="just">
              <a:lnSpc>
                <a:spcPct val="90000"/>
              </a:lnSpc>
              <a:spcBef>
                <a:spcPts val="1001"/>
              </a:spcBef>
              <a:buClr>
                <a:srgbClr val="181818"/>
              </a:buClr>
              <a:buFont typeface="Arial"/>
              <a:buChar char="•"/>
              <a:tabLst>
                <a:tab algn="l" pos="0"/>
              </a:tabLst>
            </a:pPr>
            <a:r>
              <a:rPr b="0" lang="sk-SK" sz="2000" spc="-1" strike="noStrike">
                <a:solidFill>
                  <a:srgbClr val="181818"/>
                </a:solidFill>
                <a:latin typeface="Times New Roman"/>
                <a:ea typeface="Times New Roman"/>
              </a:rPr>
              <a:t>Dáta k 31. 12. 2018.</a:t>
            </a:r>
            <a:endParaRPr b="0" lang="sk-SK" sz="2000" spc="-1" strike="noStrike">
              <a:latin typeface="Arial"/>
            </a:endParaRPr>
          </a:p>
          <a:p>
            <a:pPr algn="just">
              <a:lnSpc>
                <a:spcPct val="90000"/>
              </a:lnSpc>
              <a:spcBef>
                <a:spcPts val="1001"/>
              </a:spcBef>
              <a:tabLst>
                <a:tab algn="l" pos="0"/>
              </a:tabLst>
            </a:pPr>
            <a:endParaRPr b="0" lang="sk-SK" sz="2000" spc="-1" strike="noStrike">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 name="TextShape 1"/>
          <p:cNvSpPr txBox="1"/>
          <p:nvPr/>
        </p:nvSpPr>
        <p:spPr>
          <a:xfrm>
            <a:off x="540000" y="182520"/>
            <a:ext cx="8999640" cy="1257120"/>
          </a:xfrm>
          <a:prstGeom prst="rect">
            <a:avLst/>
          </a:prstGeom>
          <a:noFill/>
          <a:ln w="0">
            <a:noFill/>
          </a:ln>
        </p:spPr>
        <p:txBody>
          <a:bodyPr lIns="0" rIns="0" tIns="0" bIns="0" anchor="ctr">
            <a:noAutofit/>
          </a:bodyPr>
          <a:p>
            <a:pPr>
              <a:lnSpc>
                <a:spcPct val="90000"/>
              </a:lnSpc>
            </a:pPr>
            <a:r>
              <a:rPr b="0" lang="sk-SK" sz="4400" spc="-1" strike="noStrike">
                <a:solidFill>
                  <a:srgbClr val="000000"/>
                </a:solidFill>
                <a:latin typeface="Times New Roman"/>
                <a:ea typeface="DejaVu Sans"/>
              </a:rPr>
              <a:t>Zariadenia pre seniorov</a:t>
            </a:r>
            <a:endParaRPr b="0" lang="sk-SK" sz="4400" spc="-1" strike="noStrike">
              <a:solidFill>
                <a:srgbClr val="000000"/>
              </a:solidFill>
              <a:latin typeface="Arial"/>
            </a:endParaRPr>
          </a:p>
        </p:txBody>
      </p:sp>
      <p:graphicFrame>
        <p:nvGraphicFramePr>
          <p:cNvPr id="115" name="Table 2"/>
          <p:cNvGraphicFramePr/>
          <p:nvPr/>
        </p:nvGraphicFramePr>
        <p:xfrm>
          <a:off x="461520" y="1940400"/>
          <a:ext cx="8957160" cy="4165200"/>
        </p:xfrm>
        <a:graphic>
          <a:graphicData uri="http://schemas.openxmlformats.org/drawingml/2006/table">
            <a:tbl>
              <a:tblPr/>
              <a:tblGrid>
                <a:gridCol w="2499840"/>
                <a:gridCol w="2201040"/>
                <a:gridCol w="2201040"/>
                <a:gridCol w="2055240"/>
              </a:tblGrid>
              <a:tr h="403560">
                <a:tc>
                  <a:txBody>
                    <a:bodyPr lIns="68400" rIns="68400" tIns="0" bIns="0">
                      <a:noAutofit/>
                    </a:bodyPr>
                    <a:p>
                      <a:pPr>
                        <a:lnSpc>
                          <a:spcPct val="107000"/>
                        </a:lnSpc>
                        <a:spcAft>
                          <a:spcPts val="799"/>
                        </a:spcAft>
                      </a:pPr>
                      <a:r>
                        <a:rPr b="1" lang="sk-SK" sz="1100" spc="-1" strike="noStrike">
                          <a:solidFill>
                            <a:srgbClr val="ffffff"/>
                          </a:solidFill>
                          <a:latin typeface="Arial"/>
                          <a:ea typeface="DejaVu Sans"/>
                        </a:rPr>
                        <a:t>Rok</a:t>
                      </a:r>
                      <a:endParaRPr b="0" lang="sk-SK" sz="1100" spc="-1" strike="noStrike">
                        <a:latin typeface="Arial"/>
                      </a:endParaRPr>
                    </a:p>
                  </a:txBody>
                  <a:tcPr marL="68400" marR="68400">
                    <a:lnL w="12240">
                      <a:solidFill>
                        <a:srgbClr val="ffffff"/>
                      </a:solidFill>
                    </a:lnL>
                    <a:lnR w="12240">
                      <a:solidFill>
                        <a:srgbClr val="ffffff"/>
                      </a:solidFill>
                    </a:lnR>
                    <a:lnT w="12240">
                      <a:solidFill>
                        <a:srgbClr val="ffffff"/>
                      </a:solidFill>
                    </a:lnT>
                    <a:lnB w="38160">
                      <a:solidFill>
                        <a:srgbClr val="ffffff"/>
                      </a:solidFill>
                    </a:lnB>
                    <a:solidFill>
                      <a:srgbClr val="4f81bd"/>
                    </a:solidFill>
                  </a:tcPr>
                </a:tc>
                <a:tc>
                  <a:txBody>
                    <a:bodyPr lIns="68400" rIns="68400" tIns="0" bIns="0">
                      <a:noAutofit/>
                    </a:bodyPr>
                    <a:p>
                      <a:pPr>
                        <a:lnSpc>
                          <a:spcPct val="107000"/>
                        </a:lnSpc>
                        <a:spcAft>
                          <a:spcPts val="799"/>
                        </a:spcAft>
                      </a:pPr>
                      <a:r>
                        <a:rPr b="1" lang="sk-SK" sz="1100" spc="-1" strike="noStrike">
                          <a:solidFill>
                            <a:srgbClr val="ffffff"/>
                          </a:solidFill>
                          <a:latin typeface="Arial"/>
                          <a:ea typeface="DejaVu Sans"/>
                        </a:rPr>
                        <a:t>2016</a:t>
                      </a:r>
                      <a:endParaRPr b="0" lang="sk-SK" sz="1100" spc="-1" strike="noStrike">
                        <a:latin typeface="Arial"/>
                      </a:endParaRPr>
                    </a:p>
                  </a:txBody>
                  <a:tcPr marL="68400" marR="68400">
                    <a:lnL w="12240">
                      <a:solidFill>
                        <a:srgbClr val="ffffff"/>
                      </a:solidFill>
                    </a:lnL>
                    <a:lnR w="12240">
                      <a:solidFill>
                        <a:srgbClr val="ffffff"/>
                      </a:solidFill>
                    </a:lnR>
                    <a:lnT w="12240">
                      <a:solidFill>
                        <a:srgbClr val="ffffff"/>
                      </a:solidFill>
                    </a:lnT>
                    <a:lnB w="38160">
                      <a:solidFill>
                        <a:srgbClr val="ffffff"/>
                      </a:solidFill>
                    </a:lnB>
                    <a:solidFill>
                      <a:srgbClr val="4f81bd"/>
                    </a:solidFill>
                  </a:tcPr>
                </a:tc>
                <a:tc>
                  <a:txBody>
                    <a:bodyPr lIns="68400" rIns="68400" tIns="0" bIns="0">
                      <a:noAutofit/>
                    </a:bodyPr>
                    <a:p>
                      <a:pPr>
                        <a:lnSpc>
                          <a:spcPct val="107000"/>
                        </a:lnSpc>
                        <a:spcAft>
                          <a:spcPts val="799"/>
                        </a:spcAft>
                      </a:pPr>
                      <a:r>
                        <a:rPr b="1" lang="sk-SK" sz="1100" spc="-1" strike="noStrike">
                          <a:solidFill>
                            <a:srgbClr val="ffffff"/>
                          </a:solidFill>
                          <a:latin typeface="Arial"/>
                          <a:ea typeface="DejaVu Sans"/>
                        </a:rPr>
                        <a:t>2017</a:t>
                      </a:r>
                      <a:endParaRPr b="0" lang="sk-SK" sz="1100" spc="-1" strike="noStrike">
                        <a:latin typeface="Arial"/>
                      </a:endParaRPr>
                    </a:p>
                  </a:txBody>
                  <a:tcPr marL="68400" marR="68400">
                    <a:lnL w="12240">
                      <a:solidFill>
                        <a:srgbClr val="ffffff"/>
                      </a:solidFill>
                    </a:lnL>
                    <a:lnR w="12240">
                      <a:solidFill>
                        <a:srgbClr val="ffffff"/>
                      </a:solidFill>
                    </a:lnR>
                    <a:lnT w="12240">
                      <a:solidFill>
                        <a:srgbClr val="ffffff"/>
                      </a:solidFill>
                    </a:lnT>
                    <a:lnB w="38160">
                      <a:solidFill>
                        <a:srgbClr val="ffffff"/>
                      </a:solidFill>
                    </a:lnB>
                    <a:solidFill>
                      <a:srgbClr val="4f81bd"/>
                    </a:solidFill>
                  </a:tcPr>
                </a:tc>
                <a:tc>
                  <a:txBody>
                    <a:bodyPr lIns="68400" rIns="68400" tIns="0" bIns="0">
                      <a:noAutofit/>
                    </a:bodyPr>
                    <a:p>
                      <a:pPr>
                        <a:lnSpc>
                          <a:spcPct val="107000"/>
                        </a:lnSpc>
                        <a:spcAft>
                          <a:spcPts val="799"/>
                        </a:spcAft>
                      </a:pPr>
                      <a:r>
                        <a:rPr b="1" lang="sk-SK" sz="1100" spc="-1" strike="noStrike">
                          <a:solidFill>
                            <a:srgbClr val="ffffff"/>
                          </a:solidFill>
                          <a:latin typeface="Arial"/>
                          <a:ea typeface="DejaVu Sans"/>
                        </a:rPr>
                        <a:t>2018</a:t>
                      </a:r>
                      <a:endParaRPr b="0" lang="sk-SK" sz="1100" spc="-1" strike="noStrike">
                        <a:latin typeface="Arial"/>
                      </a:endParaRPr>
                    </a:p>
                  </a:txBody>
                  <a:tcPr marL="68400" marR="68400">
                    <a:lnL w="12240">
                      <a:solidFill>
                        <a:srgbClr val="ffffff"/>
                      </a:solidFill>
                    </a:lnL>
                    <a:lnR w="12240">
                      <a:solidFill>
                        <a:srgbClr val="ffffff"/>
                      </a:solidFill>
                    </a:lnR>
                    <a:lnT w="12240">
                      <a:solidFill>
                        <a:srgbClr val="ffffff"/>
                      </a:solidFill>
                    </a:lnT>
                    <a:lnB w="38160">
                      <a:solidFill>
                        <a:srgbClr val="ffffff"/>
                      </a:solidFill>
                    </a:lnB>
                    <a:solidFill>
                      <a:srgbClr val="4f81bd"/>
                    </a:solidFill>
                  </a:tcPr>
                </a:tc>
              </a:tr>
              <a:tr h="1253880">
                <a:tc>
                  <a:txBody>
                    <a:bodyPr lIns="68400" rIns="68400" tIns="0" bIns="0">
                      <a:noAutofit/>
                    </a:bodyPr>
                    <a:p>
                      <a:pPr>
                        <a:lnSpc>
                          <a:spcPct val="107000"/>
                        </a:lnSpc>
                        <a:spcAft>
                          <a:spcPts val="799"/>
                        </a:spcAft>
                      </a:pPr>
                      <a:r>
                        <a:rPr b="1" lang="sk-SK" sz="1100" spc="-1" strike="noStrike">
                          <a:solidFill>
                            <a:srgbClr val="ffffff"/>
                          </a:solidFill>
                          <a:latin typeface="Arial"/>
                          <a:ea typeface="DejaVu Sans"/>
                        </a:rPr>
                        <a:t>Počet miest v zariadeniach pre seniorov</a:t>
                      </a:r>
                      <a:endParaRPr b="0" lang="sk-SK" sz="11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4f81bd"/>
                    </a:solidFill>
                  </a:tcPr>
                </a:tc>
                <a:tc>
                  <a:txBody>
                    <a:bodyPr lIns="68400" rIns="68400" tIns="0" bIns="0">
                      <a:noAutofit/>
                    </a:bodyPr>
                    <a:p>
                      <a:pPr>
                        <a:lnSpc>
                          <a:spcPct val="107000"/>
                        </a:lnSpc>
                        <a:spcAft>
                          <a:spcPts val="799"/>
                        </a:spcAft>
                      </a:pPr>
                      <a:r>
                        <a:rPr b="0" lang="sk-SK" sz="1100" spc="-1" strike="noStrike">
                          <a:solidFill>
                            <a:srgbClr val="000000"/>
                          </a:solidFill>
                          <a:latin typeface="Arial"/>
                          <a:ea typeface="DejaVu Sans"/>
                        </a:rPr>
                        <a:t>-</a:t>
                      </a:r>
                      <a:endParaRPr b="0" lang="sk-SK" sz="11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68400" rIns="68400" tIns="0" bIns="0">
                      <a:noAutofit/>
                    </a:bodyPr>
                    <a:p>
                      <a:pPr>
                        <a:lnSpc>
                          <a:spcPct val="107000"/>
                        </a:lnSpc>
                        <a:spcAft>
                          <a:spcPts val="799"/>
                        </a:spcAft>
                      </a:pPr>
                      <a:r>
                        <a:rPr b="0" lang="sk-SK" sz="1100" spc="-1" strike="noStrike">
                          <a:solidFill>
                            <a:srgbClr val="000000"/>
                          </a:solidFill>
                          <a:latin typeface="Arial"/>
                          <a:ea typeface="DejaVu Sans"/>
                        </a:rPr>
                        <a:t>18 467</a:t>
                      </a:r>
                      <a:endParaRPr b="0" lang="sk-SK" sz="11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68400" rIns="68400" tIns="0" bIns="0">
                      <a:noAutofit/>
                    </a:bodyPr>
                    <a:p>
                      <a:pPr>
                        <a:lnSpc>
                          <a:spcPct val="107000"/>
                        </a:lnSpc>
                        <a:spcAft>
                          <a:spcPts val="799"/>
                        </a:spcAft>
                      </a:pPr>
                      <a:r>
                        <a:rPr b="0" lang="sk-SK" sz="1100" spc="-1" strike="noStrike">
                          <a:solidFill>
                            <a:srgbClr val="000000"/>
                          </a:solidFill>
                          <a:latin typeface="Arial"/>
                          <a:ea typeface="DejaVu Sans"/>
                        </a:rPr>
                        <a:t>19 068</a:t>
                      </a:r>
                      <a:endParaRPr b="0" lang="sk-SK" sz="11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r>
              <a:tr h="1253880">
                <a:tc>
                  <a:txBody>
                    <a:bodyPr lIns="68400" rIns="68400" tIns="0" bIns="0">
                      <a:noAutofit/>
                    </a:bodyPr>
                    <a:p>
                      <a:pPr>
                        <a:lnSpc>
                          <a:spcPct val="107000"/>
                        </a:lnSpc>
                        <a:spcAft>
                          <a:spcPts val="799"/>
                        </a:spcAft>
                      </a:pPr>
                      <a:r>
                        <a:rPr b="1" lang="sk-SK" sz="1100" spc="-1" strike="noStrike">
                          <a:solidFill>
                            <a:srgbClr val="ffffff"/>
                          </a:solidFill>
                          <a:latin typeface="Arial"/>
                          <a:ea typeface="DejaVu Sans"/>
                        </a:rPr>
                        <a:t>Celkové výdavky na zariadenia pre seniorov</a:t>
                      </a:r>
                      <a:endParaRPr b="0" lang="sk-SK" sz="11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4f81bd"/>
                    </a:solidFill>
                  </a:tcPr>
                </a:tc>
                <a:tc>
                  <a:txBody>
                    <a:bodyPr lIns="68400" rIns="68400" tIns="0" bIns="0">
                      <a:noAutofit/>
                    </a:bodyPr>
                    <a:p>
                      <a:pPr>
                        <a:lnSpc>
                          <a:spcPct val="107000"/>
                        </a:lnSpc>
                        <a:spcAft>
                          <a:spcPts val="799"/>
                        </a:spcAft>
                      </a:pPr>
                      <a:r>
                        <a:rPr b="0" lang="sk-SK" sz="1100" spc="-1" strike="noStrike">
                          <a:solidFill>
                            <a:srgbClr val="000000"/>
                          </a:solidFill>
                          <a:latin typeface="Arial"/>
                          <a:ea typeface="DejaVu Sans"/>
                        </a:rPr>
                        <a:t>155 908 760</a:t>
                      </a:r>
                      <a:endParaRPr b="0" lang="sk-SK" sz="11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68400" rIns="68400" tIns="0" bIns="0">
                      <a:noAutofit/>
                    </a:bodyPr>
                    <a:p>
                      <a:pPr>
                        <a:lnSpc>
                          <a:spcPct val="107000"/>
                        </a:lnSpc>
                        <a:spcAft>
                          <a:spcPts val="799"/>
                        </a:spcAft>
                      </a:pPr>
                      <a:r>
                        <a:rPr b="0" lang="sk-SK" sz="1100" spc="-1" strike="noStrike">
                          <a:solidFill>
                            <a:srgbClr val="000000"/>
                          </a:solidFill>
                          <a:latin typeface="Arial"/>
                          <a:ea typeface="DejaVu Sans"/>
                        </a:rPr>
                        <a:t>169 218 322</a:t>
                      </a:r>
                      <a:endParaRPr b="0" lang="sk-SK" sz="11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68400" rIns="68400" tIns="0" bIns="0">
                      <a:noAutofit/>
                    </a:bodyPr>
                    <a:p>
                      <a:pPr>
                        <a:lnSpc>
                          <a:spcPct val="107000"/>
                        </a:lnSpc>
                        <a:spcAft>
                          <a:spcPts val="799"/>
                        </a:spcAft>
                      </a:pPr>
                      <a:r>
                        <a:rPr b="0" lang="sk-SK" sz="1100" spc="-1" strike="noStrike">
                          <a:solidFill>
                            <a:srgbClr val="000000"/>
                          </a:solidFill>
                          <a:latin typeface="Arial"/>
                          <a:ea typeface="DejaVu Sans"/>
                        </a:rPr>
                        <a:t>192 978 921</a:t>
                      </a:r>
                      <a:endParaRPr b="0" lang="sk-SK" sz="11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r>
              <a:tr h="1253880">
                <a:tc>
                  <a:txBody>
                    <a:bodyPr lIns="68400" rIns="68400" tIns="0" bIns="0">
                      <a:noAutofit/>
                    </a:bodyPr>
                    <a:p>
                      <a:pPr>
                        <a:lnSpc>
                          <a:spcPct val="107000"/>
                        </a:lnSpc>
                        <a:spcAft>
                          <a:spcPts val="799"/>
                        </a:spcAft>
                      </a:pPr>
                      <a:r>
                        <a:rPr b="1" lang="sk-SK" sz="1100" spc="-1" strike="noStrike">
                          <a:solidFill>
                            <a:srgbClr val="ffffff"/>
                          </a:solidFill>
                          <a:latin typeface="Arial"/>
                          <a:ea typeface="DejaVu Sans"/>
                        </a:rPr>
                        <a:t>Zamestnanci zariadení pre seniorov</a:t>
                      </a:r>
                      <a:endParaRPr b="0" lang="sk-SK" sz="11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4f81bd"/>
                    </a:solidFill>
                  </a:tcPr>
                </a:tc>
                <a:tc>
                  <a:txBody>
                    <a:bodyPr lIns="68400" rIns="68400" tIns="0" bIns="0">
                      <a:noAutofit/>
                    </a:bodyPr>
                    <a:p>
                      <a:pPr>
                        <a:lnSpc>
                          <a:spcPct val="107000"/>
                        </a:lnSpc>
                        <a:spcAft>
                          <a:spcPts val="799"/>
                        </a:spcAft>
                      </a:pPr>
                      <a:r>
                        <a:rPr b="0" lang="sk-SK" sz="1100" spc="-1" strike="noStrike">
                          <a:solidFill>
                            <a:srgbClr val="000000"/>
                          </a:solidFill>
                          <a:latin typeface="Arial"/>
                          <a:ea typeface="DejaVu Sans"/>
                        </a:rPr>
                        <a:t>9 142</a:t>
                      </a:r>
                      <a:endParaRPr b="0" lang="sk-SK" sz="11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68400" rIns="68400" tIns="0" bIns="0">
                      <a:noAutofit/>
                    </a:bodyPr>
                    <a:p>
                      <a:pPr>
                        <a:lnSpc>
                          <a:spcPct val="107000"/>
                        </a:lnSpc>
                        <a:spcAft>
                          <a:spcPts val="799"/>
                        </a:spcAft>
                      </a:pPr>
                      <a:r>
                        <a:rPr b="0" lang="sk-SK" sz="1100" spc="-1" strike="noStrike">
                          <a:solidFill>
                            <a:srgbClr val="000000"/>
                          </a:solidFill>
                          <a:latin typeface="Arial"/>
                          <a:ea typeface="DejaVu Sans"/>
                        </a:rPr>
                        <a:t>9 219</a:t>
                      </a:r>
                      <a:endParaRPr b="0" lang="sk-SK" sz="11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68400" rIns="68400" tIns="0" bIns="0">
                      <a:noAutofit/>
                    </a:bodyPr>
                    <a:p>
                      <a:pPr>
                        <a:lnSpc>
                          <a:spcPct val="107000"/>
                        </a:lnSpc>
                        <a:spcAft>
                          <a:spcPts val="799"/>
                        </a:spcAft>
                      </a:pPr>
                      <a:r>
                        <a:rPr b="0" lang="sk-SK" sz="1100" spc="-1" strike="noStrike">
                          <a:solidFill>
                            <a:srgbClr val="000000"/>
                          </a:solidFill>
                          <a:latin typeface="Arial"/>
                          <a:ea typeface="DejaVu Sans"/>
                        </a:rPr>
                        <a:t>9 933</a:t>
                      </a:r>
                      <a:endParaRPr b="0" lang="sk-SK" sz="11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r>
            </a:tbl>
          </a:graphicData>
        </a:graphic>
      </p:graphicFrame>
      <p:sp>
        <p:nvSpPr>
          <p:cNvPr id="116" name="TextShape 3"/>
          <p:cNvSpPr txBox="1"/>
          <p:nvPr/>
        </p:nvSpPr>
        <p:spPr>
          <a:xfrm>
            <a:off x="461520" y="4175280"/>
            <a:ext cx="11022120" cy="4475880"/>
          </a:xfrm>
          <a:prstGeom prst="rect">
            <a:avLst/>
          </a:prstGeom>
          <a:noFill/>
          <a:ln w="0">
            <a:noFill/>
          </a:ln>
        </p:spPr>
        <p:txBody>
          <a:bodyPr anchor="ctr">
            <a:noAutofit/>
          </a:bodyPr>
          <a:p>
            <a:pPr>
              <a:lnSpc>
                <a:spcPct val="100000"/>
              </a:lnSpc>
              <a:tabLst>
                <a:tab algn="l" pos="0"/>
              </a:tabLst>
            </a:pPr>
            <a:r>
              <a:rPr b="0" lang="sk-SK" sz="1100" spc="-1" strike="noStrike">
                <a:solidFill>
                  <a:srgbClr val="000000"/>
                </a:solidFill>
                <a:latin typeface="Times New Roman"/>
                <a:ea typeface="Calibri"/>
              </a:rPr>
              <a:t>viac na </a:t>
            </a:r>
            <a:r>
              <a:rPr b="0" lang="sk-SK" sz="1100" spc="-1" strike="noStrike">
                <a:solidFill>
                  <a:srgbClr val="0000ff"/>
                </a:solidFill>
                <a:latin typeface="Times New Roman"/>
                <a:ea typeface="Calibri"/>
                <a:hlinkClick r:id="rId1"/>
              </a:rPr>
              <a:t>https://</a:t>
            </a:r>
            <a:r>
              <a:rPr b="0" lang="sk-SK" sz="1100" spc="-1" strike="noStrike">
                <a:solidFill>
                  <a:srgbClr val="0000ff"/>
                </a:solidFill>
                <a:latin typeface="Times New Roman"/>
                <a:ea typeface="Calibri"/>
                <a:hlinkClick r:id="rId2"/>
              </a:rPr>
              <a:t>w</a:t>
            </a:r>
            <a:r>
              <a:rPr b="0" lang="sk-SK" sz="1100" spc="-1" strike="noStrike">
                <a:solidFill>
                  <a:srgbClr val="0000ff"/>
                </a:solidFill>
                <a:latin typeface="Times New Roman"/>
                <a:ea typeface="Calibri"/>
                <a:hlinkClick r:id="rId3"/>
              </a:rPr>
              <a:t>ww.iz.sk/download-files/sk/evs/dlhodoba-starostlivost-koncepcia.pdf</a:t>
            </a:r>
            <a:endParaRPr b="0" lang="sk-SK" sz="1100" spc="-1" strike="noStrike">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 name="TextShape 1"/>
          <p:cNvSpPr txBox="1"/>
          <p:nvPr/>
        </p:nvSpPr>
        <p:spPr>
          <a:xfrm>
            <a:off x="540000" y="182520"/>
            <a:ext cx="8999640" cy="1257120"/>
          </a:xfrm>
          <a:prstGeom prst="rect">
            <a:avLst/>
          </a:prstGeom>
          <a:noFill/>
          <a:ln w="0">
            <a:noFill/>
          </a:ln>
        </p:spPr>
        <p:txBody>
          <a:bodyPr lIns="0" rIns="0" tIns="0" bIns="0" anchor="ctr">
            <a:noAutofit/>
          </a:bodyPr>
          <a:p>
            <a:pPr>
              <a:lnSpc>
                <a:spcPct val="90000"/>
              </a:lnSpc>
            </a:pPr>
            <a:br/>
            <a:br/>
            <a:r>
              <a:rPr b="0" lang="sk-SK" sz="2800" spc="-1" strike="noStrike">
                <a:solidFill>
                  <a:srgbClr val="181818"/>
                </a:solidFill>
                <a:latin typeface="Times New Roman"/>
                <a:ea typeface="Times New Roman"/>
              </a:rPr>
              <a:t>Počet obyvateľov 65+ v krajoch </a:t>
            </a:r>
            <a:r>
              <a:rPr b="0" i="1" lang="sk-SK" sz="2800" spc="-1" strike="noStrike">
                <a:solidFill>
                  <a:srgbClr val="181818"/>
                </a:solidFill>
                <a:latin typeface="Times New Roman"/>
                <a:ea typeface="Times New Roman"/>
              </a:rPr>
              <a:t>(Zdroj: ŠÚ SR, k 31. 12. 2018)</a:t>
            </a:r>
            <a:br/>
            <a:endParaRPr b="0" lang="sk-SK" sz="2800" spc="-1" strike="noStrike">
              <a:solidFill>
                <a:srgbClr val="000000"/>
              </a:solidFill>
              <a:latin typeface="Arial"/>
            </a:endParaRPr>
          </a:p>
        </p:txBody>
      </p:sp>
      <p:sp>
        <p:nvSpPr>
          <p:cNvPr id="118" name="TextShape 2"/>
          <p:cNvSpPr txBox="1"/>
          <p:nvPr/>
        </p:nvSpPr>
        <p:spPr>
          <a:xfrm>
            <a:off x="180000" y="1800000"/>
            <a:ext cx="9162000" cy="4761000"/>
          </a:xfrm>
          <a:prstGeom prst="rect">
            <a:avLst/>
          </a:prstGeom>
          <a:noFill/>
          <a:ln w="0">
            <a:noFill/>
          </a:ln>
        </p:spPr>
        <p:txBody>
          <a:bodyPr lIns="0" rIns="0" tIns="0" bIns="0" anchor="ctr">
            <a:noAutofit/>
          </a:bodyPr>
          <a:p>
            <a:pPr algn="ctr"/>
            <a:endParaRPr b="0" lang="sk-SK" sz="3200" spc="-1" strike="noStrike">
              <a:latin typeface="Arial"/>
            </a:endParaRPr>
          </a:p>
        </p:txBody>
      </p:sp>
      <p:graphicFrame>
        <p:nvGraphicFramePr>
          <p:cNvPr id="119" name="Table 3"/>
          <p:cNvGraphicFramePr/>
          <p:nvPr/>
        </p:nvGraphicFramePr>
        <p:xfrm>
          <a:off x="649080" y="2172960"/>
          <a:ext cx="8337240" cy="3952080"/>
        </p:xfrm>
        <a:graphic>
          <a:graphicData uri="http://schemas.openxmlformats.org/drawingml/2006/table">
            <a:tbl>
              <a:tblPr/>
              <a:tblGrid>
                <a:gridCol w="4169520"/>
                <a:gridCol w="4167720"/>
              </a:tblGrid>
              <a:tr h="465120">
                <a:tc>
                  <a:txBody>
                    <a:bodyPr lIns="68400" rIns="68400" tIns="0" bIns="0">
                      <a:noAutofit/>
                    </a:bodyPr>
                    <a:p>
                      <a:pPr algn="ctr">
                        <a:lnSpc>
                          <a:spcPct val="107000"/>
                        </a:lnSpc>
                        <a:spcAft>
                          <a:spcPts val="799"/>
                        </a:spcAft>
                      </a:pPr>
                      <a:r>
                        <a:rPr b="1" lang="sk-SK" sz="1200" spc="-1" strike="noStrike">
                          <a:solidFill>
                            <a:srgbClr val="ffffff"/>
                          </a:solidFill>
                          <a:latin typeface="Arial"/>
                          <a:ea typeface="DejaVu Sans"/>
                        </a:rPr>
                        <a:t>Kraj</a:t>
                      </a:r>
                      <a:endParaRPr b="0" lang="sk-SK" sz="1200" spc="-1" strike="noStrike">
                        <a:latin typeface="Arial"/>
                      </a:endParaRPr>
                    </a:p>
                  </a:txBody>
                  <a:tcPr marL="68400" marR="68400">
                    <a:lnL w="12240">
                      <a:solidFill>
                        <a:srgbClr val="ffffff"/>
                      </a:solidFill>
                    </a:lnL>
                    <a:lnR w="12240">
                      <a:solidFill>
                        <a:srgbClr val="ffffff"/>
                      </a:solidFill>
                    </a:lnR>
                    <a:lnT w="12240">
                      <a:solidFill>
                        <a:srgbClr val="ffffff"/>
                      </a:solidFill>
                    </a:lnT>
                    <a:lnB w="38160">
                      <a:solidFill>
                        <a:srgbClr val="ffffff"/>
                      </a:solidFill>
                    </a:lnB>
                    <a:solidFill>
                      <a:srgbClr val="4f81bd"/>
                    </a:solidFill>
                  </a:tcPr>
                </a:tc>
                <a:tc>
                  <a:txBody>
                    <a:bodyPr lIns="68400" rIns="68400" tIns="0" bIns="0">
                      <a:noAutofit/>
                    </a:bodyPr>
                    <a:p>
                      <a:pPr algn="just">
                        <a:lnSpc>
                          <a:spcPct val="107000"/>
                        </a:lnSpc>
                        <a:spcAft>
                          <a:spcPts val="799"/>
                        </a:spcAft>
                        <a:tabLst>
                          <a:tab algn="l" pos="0"/>
                        </a:tabLst>
                      </a:pPr>
                      <a:r>
                        <a:rPr b="1" lang="sk-SK" sz="1200" spc="-1" strike="noStrike">
                          <a:solidFill>
                            <a:srgbClr val="ffffff"/>
                          </a:solidFill>
                          <a:latin typeface="Arial"/>
                          <a:ea typeface="DejaVu Sans"/>
                        </a:rPr>
                        <a:t>Počet obyvateľov 65+</a:t>
                      </a:r>
                      <a:endParaRPr b="0" lang="sk-SK" sz="1200" spc="-1" strike="noStrike">
                        <a:latin typeface="Arial"/>
                      </a:endParaRPr>
                    </a:p>
                  </a:txBody>
                  <a:tcPr marL="68400" marR="68400">
                    <a:lnL w="12240">
                      <a:solidFill>
                        <a:srgbClr val="ffffff"/>
                      </a:solidFill>
                    </a:lnL>
                    <a:lnR w="12240">
                      <a:solidFill>
                        <a:srgbClr val="ffffff"/>
                      </a:solidFill>
                    </a:lnR>
                    <a:lnT w="12240">
                      <a:solidFill>
                        <a:srgbClr val="ffffff"/>
                      </a:solidFill>
                    </a:lnT>
                    <a:lnB w="38160">
                      <a:solidFill>
                        <a:srgbClr val="ffffff"/>
                      </a:solidFill>
                    </a:lnB>
                    <a:solidFill>
                      <a:srgbClr val="4f81bd"/>
                    </a:solidFill>
                  </a:tcPr>
                </a:tc>
              </a:tr>
              <a:tr h="387360">
                <a:tc>
                  <a:txBody>
                    <a:bodyPr lIns="68400" rIns="68400" tIns="0" bIns="0">
                      <a:noAutofit/>
                    </a:bodyPr>
                    <a:p>
                      <a:pPr algn="just">
                        <a:lnSpc>
                          <a:spcPct val="107000"/>
                        </a:lnSpc>
                        <a:spcAft>
                          <a:spcPts val="799"/>
                        </a:spcAft>
                      </a:pPr>
                      <a:r>
                        <a:rPr b="1" lang="sk-SK" sz="1000" spc="-1" strike="noStrike">
                          <a:solidFill>
                            <a:srgbClr val="ffffff"/>
                          </a:solidFill>
                          <a:latin typeface="Arial"/>
                          <a:ea typeface="DejaVu Sans"/>
                        </a:rPr>
                        <a:t>Bratislavský kraj</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4f81bd"/>
                    </a:solidFill>
                  </a:tcPr>
                </a:tc>
                <a:tc>
                  <a:txBody>
                    <a:bodyPr lIns="68400" rIns="68400" tIns="0" bIns="0">
                      <a:noAutofit/>
                    </a:bodyPr>
                    <a:p>
                      <a:pPr algn="r">
                        <a:lnSpc>
                          <a:spcPct val="107000"/>
                        </a:lnSpc>
                        <a:spcAft>
                          <a:spcPts val="799"/>
                        </a:spcAft>
                        <a:tabLst>
                          <a:tab algn="l" pos="0"/>
                        </a:tabLst>
                      </a:pPr>
                      <a:r>
                        <a:rPr b="0" lang="sk-SK" sz="1000" spc="-1" strike="noStrike">
                          <a:solidFill>
                            <a:srgbClr val="000000"/>
                          </a:solidFill>
                          <a:latin typeface="Arial"/>
                          <a:ea typeface="DejaVu Sans"/>
                        </a:rPr>
                        <a:t>110 554</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r>
              <a:tr h="387360">
                <a:tc>
                  <a:txBody>
                    <a:bodyPr lIns="68400" rIns="68400" tIns="0" bIns="0">
                      <a:noAutofit/>
                    </a:bodyPr>
                    <a:p>
                      <a:pPr algn="just">
                        <a:lnSpc>
                          <a:spcPct val="107000"/>
                        </a:lnSpc>
                        <a:spcAft>
                          <a:spcPts val="799"/>
                        </a:spcAft>
                      </a:pPr>
                      <a:r>
                        <a:rPr b="1" lang="sk-SK" sz="1000" spc="-1" strike="noStrike">
                          <a:solidFill>
                            <a:srgbClr val="ffffff"/>
                          </a:solidFill>
                          <a:latin typeface="Arial"/>
                          <a:ea typeface="DejaVu Sans"/>
                        </a:rPr>
                        <a:t>Trnavský kraj</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4f81bd"/>
                    </a:solidFill>
                  </a:tcPr>
                </a:tc>
                <a:tc>
                  <a:txBody>
                    <a:bodyPr lIns="68400" rIns="68400" tIns="0" bIns="0">
                      <a:noAutofit/>
                    </a:bodyPr>
                    <a:p>
                      <a:pPr algn="r">
                        <a:lnSpc>
                          <a:spcPct val="107000"/>
                        </a:lnSpc>
                        <a:spcAft>
                          <a:spcPts val="799"/>
                        </a:spcAft>
                        <a:tabLst>
                          <a:tab algn="l" pos="0"/>
                        </a:tabLst>
                      </a:pPr>
                      <a:r>
                        <a:rPr b="0" lang="sk-SK" sz="1000" spc="-1" strike="noStrike">
                          <a:solidFill>
                            <a:srgbClr val="000000"/>
                          </a:solidFill>
                          <a:latin typeface="Arial"/>
                          <a:ea typeface="DejaVu Sans"/>
                        </a:rPr>
                        <a:t>93 328</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r>
              <a:tr h="387360">
                <a:tc>
                  <a:txBody>
                    <a:bodyPr lIns="68400" rIns="68400" tIns="0" bIns="0">
                      <a:noAutofit/>
                    </a:bodyPr>
                    <a:p>
                      <a:pPr algn="just">
                        <a:lnSpc>
                          <a:spcPct val="107000"/>
                        </a:lnSpc>
                        <a:spcAft>
                          <a:spcPts val="799"/>
                        </a:spcAft>
                      </a:pPr>
                      <a:r>
                        <a:rPr b="1" lang="sk-SK" sz="1000" spc="-1" strike="noStrike">
                          <a:solidFill>
                            <a:srgbClr val="ffffff"/>
                          </a:solidFill>
                          <a:latin typeface="Arial"/>
                          <a:ea typeface="DejaVu Sans"/>
                        </a:rPr>
                        <a:t>Trenčiansky kraj</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4f81bd"/>
                    </a:solidFill>
                  </a:tcPr>
                </a:tc>
                <a:tc>
                  <a:txBody>
                    <a:bodyPr lIns="68400" rIns="68400" tIns="0" bIns="0">
                      <a:noAutofit/>
                    </a:bodyPr>
                    <a:p>
                      <a:pPr algn="r">
                        <a:lnSpc>
                          <a:spcPct val="107000"/>
                        </a:lnSpc>
                        <a:spcAft>
                          <a:spcPts val="799"/>
                        </a:spcAft>
                        <a:tabLst>
                          <a:tab algn="l" pos="0"/>
                        </a:tabLst>
                      </a:pPr>
                      <a:r>
                        <a:rPr b="0" lang="sk-SK" sz="1000" spc="-1" strike="noStrike">
                          <a:solidFill>
                            <a:srgbClr val="000000"/>
                          </a:solidFill>
                          <a:latin typeface="Arial"/>
                          <a:ea typeface="DejaVu Sans"/>
                        </a:rPr>
                        <a:t>103 570</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r>
              <a:tr h="387360">
                <a:tc>
                  <a:txBody>
                    <a:bodyPr lIns="68400" rIns="68400" tIns="0" bIns="0">
                      <a:noAutofit/>
                    </a:bodyPr>
                    <a:p>
                      <a:pPr algn="just">
                        <a:lnSpc>
                          <a:spcPct val="107000"/>
                        </a:lnSpc>
                        <a:spcAft>
                          <a:spcPts val="799"/>
                        </a:spcAft>
                      </a:pPr>
                      <a:r>
                        <a:rPr b="1" lang="sk-SK" sz="1000" spc="-1" strike="noStrike">
                          <a:solidFill>
                            <a:srgbClr val="ffffff"/>
                          </a:solidFill>
                          <a:latin typeface="Arial"/>
                          <a:ea typeface="DejaVu Sans"/>
                        </a:rPr>
                        <a:t>Nitriansky kraj</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4f81bd"/>
                    </a:solidFill>
                  </a:tcPr>
                </a:tc>
                <a:tc>
                  <a:txBody>
                    <a:bodyPr lIns="68400" rIns="68400" tIns="0" bIns="0">
                      <a:noAutofit/>
                    </a:bodyPr>
                    <a:p>
                      <a:pPr algn="r">
                        <a:lnSpc>
                          <a:spcPct val="107000"/>
                        </a:lnSpc>
                        <a:spcAft>
                          <a:spcPts val="799"/>
                        </a:spcAft>
                        <a:tabLst>
                          <a:tab algn="l" pos="0"/>
                        </a:tabLst>
                      </a:pPr>
                      <a:r>
                        <a:rPr b="0" lang="sk-SK" sz="1000" spc="-1" strike="noStrike">
                          <a:solidFill>
                            <a:srgbClr val="000000"/>
                          </a:solidFill>
                          <a:latin typeface="Arial"/>
                          <a:ea typeface="DejaVu Sans"/>
                        </a:rPr>
                        <a:t>119 014</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r>
              <a:tr h="387360">
                <a:tc>
                  <a:txBody>
                    <a:bodyPr lIns="68400" rIns="68400" tIns="0" bIns="0">
                      <a:noAutofit/>
                    </a:bodyPr>
                    <a:p>
                      <a:pPr algn="just">
                        <a:lnSpc>
                          <a:spcPct val="107000"/>
                        </a:lnSpc>
                        <a:spcAft>
                          <a:spcPts val="799"/>
                        </a:spcAft>
                      </a:pPr>
                      <a:r>
                        <a:rPr b="1" lang="sk-SK" sz="1000" spc="-1" strike="noStrike">
                          <a:solidFill>
                            <a:srgbClr val="ffffff"/>
                          </a:solidFill>
                          <a:latin typeface="Arial"/>
                          <a:ea typeface="DejaVu Sans"/>
                        </a:rPr>
                        <a:t>Žilinský kraj</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4f81bd"/>
                    </a:solidFill>
                  </a:tcPr>
                </a:tc>
                <a:tc>
                  <a:txBody>
                    <a:bodyPr lIns="68400" rIns="68400" tIns="0" bIns="0">
                      <a:noAutofit/>
                    </a:bodyPr>
                    <a:p>
                      <a:pPr algn="r">
                        <a:lnSpc>
                          <a:spcPct val="107000"/>
                        </a:lnSpc>
                        <a:spcAft>
                          <a:spcPts val="799"/>
                        </a:spcAft>
                        <a:tabLst>
                          <a:tab algn="l" pos="0"/>
                        </a:tabLst>
                      </a:pPr>
                      <a:r>
                        <a:rPr b="0" lang="sk-SK" sz="1000" spc="-1" strike="noStrike">
                          <a:solidFill>
                            <a:srgbClr val="000000"/>
                          </a:solidFill>
                          <a:latin typeface="Arial"/>
                          <a:ea typeface="DejaVu Sans"/>
                        </a:rPr>
                        <a:t>105 320</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r>
              <a:tr h="387360">
                <a:tc>
                  <a:txBody>
                    <a:bodyPr lIns="68400" rIns="68400" tIns="0" bIns="0">
                      <a:noAutofit/>
                    </a:bodyPr>
                    <a:p>
                      <a:pPr algn="just">
                        <a:lnSpc>
                          <a:spcPct val="107000"/>
                        </a:lnSpc>
                        <a:spcAft>
                          <a:spcPts val="799"/>
                        </a:spcAft>
                      </a:pPr>
                      <a:r>
                        <a:rPr b="1" lang="sk-SK" sz="1000" spc="-1" strike="noStrike">
                          <a:solidFill>
                            <a:srgbClr val="ffffff"/>
                          </a:solidFill>
                          <a:latin typeface="Arial"/>
                          <a:ea typeface="DejaVu Sans"/>
                        </a:rPr>
                        <a:t>Banskobystrický kraj</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4f81bd"/>
                    </a:solidFill>
                  </a:tcPr>
                </a:tc>
                <a:tc>
                  <a:txBody>
                    <a:bodyPr lIns="68400" rIns="68400" tIns="0" bIns="0">
                      <a:noAutofit/>
                    </a:bodyPr>
                    <a:p>
                      <a:pPr algn="r">
                        <a:lnSpc>
                          <a:spcPct val="107000"/>
                        </a:lnSpc>
                        <a:spcAft>
                          <a:spcPts val="799"/>
                        </a:spcAft>
                        <a:tabLst>
                          <a:tab algn="l" pos="0"/>
                        </a:tabLst>
                      </a:pPr>
                      <a:r>
                        <a:rPr b="0" lang="sk-SK" sz="1000" spc="-1" strike="noStrike">
                          <a:solidFill>
                            <a:srgbClr val="000000"/>
                          </a:solidFill>
                          <a:latin typeface="Arial"/>
                          <a:ea typeface="DejaVu Sans"/>
                        </a:rPr>
                        <a:t>109 355</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r>
              <a:tr h="387360">
                <a:tc>
                  <a:txBody>
                    <a:bodyPr lIns="68400" rIns="68400" tIns="0" bIns="0">
                      <a:noAutofit/>
                    </a:bodyPr>
                    <a:p>
                      <a:pPr algn="just">
                        <a:lnSpc>
                          <a:spcPct val="107000"/>
                        </a:lnSpc>
                        <a:spcAft>
                          <a:spcPts val="799"/>
                        </a:spcAft>
                      </a:pPr>
                      <a:r>
                        <a:rPr b="1" lang="sk-SK" sz="1000" spc="-1" strike="noStrike">
                          <a:solidFill>
                            <a:srgbClr val="ffffff"/>
                          </a:solidFill>
                          <a:latin typeface="Arial"/>
                          <a:ea typeface="DejaVu Sans"/>
                        </a:rPr>
                        <a:t>Prešovský kraj</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4f81bd"/>
                    </a:solidFill>
                  </a:tcPr>
                </a:tc>
                <a:tc>
                  <a:txBody>
                    <a:bodyPr lIns="68400" rIns="68400" tIns="0" bIns="0">
                      <a:noAutofit/>
                    </a:bodyPr>
                    <a:p>
                      <a:pPr algn="r">
                        <a:lnSpc>
                          <a:spcPct val="107000"/>
                        </a:lnSpc>
                        <a:spcAft>
                          <a:spcPts val="799"/>
                        </a:spcAft>
                        <a:tabLst>
                          <a:tab algn="l" pos="0"/>
                        </a:tabLst>
                      </a:pPr>
                      <a:r>
                        <a:rPr b="0" lang="sk-SK" sz="1000" spc="-1" strike="noStrike">
                          <a:solidFill>
                            <a:srgbClr val="000000"/>
                          </a:solidFill>
                          <a:latin typeface="Arial"/>
                          <a:ea typeface="DejaVu Sans"/>
                        </a:rPr>
                        <a:t>114 552</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r>
              <a:tr h="387360">
                <a:tc>
                  <a:txBody>
                    <a:bodyPr lIns="68400" rIns="68400" tIns="0" bIns="0">
                      <a:noAutofit/>
                    </a:bodyPr>
                    <a:p>
                      <a:pPr algn="just">
                        <a:lnSpc>
                          <a:spcPct val="107000"/>
                        </a:lnSpc>
                        <a:spcAft>
                          <a:spcPts val="799"/>
                        </a:spcAft>
                      </a:pPr>
                      <a:r>
                        <a:rPr b="1" lang="sk-SK" sz="1000" spc="-1" strike="noStrike">
                          <a:solidFill>
                            <a:srgbClr val="ffffff"/>
                          </a:solidFill>
                          <a:latin typeface="Arial"/>
                          <a:ea typeface="DejaVu Sans"/>
                        </a:rPr>
                        <a:t>Košický kraj</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4f81bd"/>
                    </a:solidFill>
                  </a:tcPr>
                </a:tc>
                <a:tc>
                  <a:txBody>
                    <a:bodyPr lIns="68400" rIns="68400" tIns="0" bIns="0">
                      <a:noAutofit/>
                    </a:bodyPr>
                    <a:p>
                      <a:pPr algn="r">
                        <a:lnSpc>
                          <a:spcPct val="107000"/>
                        </a:lnSpc>
                        <a:spcAft>
                          <a:spcPts val="799"/>
                        </a:spcAft>
                        <a:tabLst>
                          <a:tab algn="l" pos="0"/>
                        </a:tabLst>
                      </a:pPr>
                      <a:r>
                        <a:rPr b="0" lang="sk-SK" sz="1000" spc="-1" strike="noStrike">
                          <a:solidFill>
                            <a:srgbClr val="000000"/>
                          </a:solidFill>
                          <a:latin typeface="Arial"/>
                          <a:ea typeface="DejaVu Sans"/>
                        </a:rPr>
                        <a:t>118 626</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r>
              <a:tr h="388080">
                <a:tc>
                  <a:txBody>
                    <a:bodyPr lIns="68400" rIns="68400" tIns="0" bIns="0">
                      <a:noAutofit/>
                    </a:bodyPr>
                    <a:p>
                      <a:pPr algn="just">
                        <a:lnSpc>
                          <a:spcPct val="107000"/>
                        </a:lnSpc>
                        <a:spcAft>
                          <a:spcPts val="799"/>
                        </a:spcAft>
                      </a:pPr>
                      <a:r>
                        <a:rPr b="1" lang="sk-SK" sz="1000" spc="-1" strike="noStrike">
                          <a:solidFill>
                            <a:srgbClr val="ffffff"/>
                          </a:solidFill>
                          <a:latin typeface="Arial"/>
                          <a:ea typeface="DejaVu Sans"/>
                        </a:rPr>
                        <a:t>Spolu</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4f81bd"/>
                    </a:solidFill>
                  </a:tcPr>
                </a:tc>
                <a:tc>
                  <a:txBody>
                    <a:bodyPr lIns="68400" rIns="68400" tIns="0" bIns="0">
                      <a:noAutofit/>
                    </a:bodyPr>
                    <a:p>
                      <a:pPr algn="r">
                        <a:lnSpc>
                          <a:spcPct val="107000"/>
                        </a:lnSpc>
                        <a:spcAft>
                          <a:spcPts val="799"/>
                        </a:spcAft>
                        <a:tabLst>
                          <a:tab algn="l" pos="0"/>
                        </a:tabLst>
                      </a:pPr>
                      <a:r>
                        <a:rPr b="0" lang="sk-SK" sz="1000" spc="-1" strike="noStrike">
                          <a:solidFill>
                            <a:srgbClr val="000000"/>
                          </a:solidFill>
                          <a:latin typeface="Arial"/>
                          <a:ea typeface="DejaVu Sans"/>
                        </a:rPr>
                        <a:t>874 319</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r>
            </a:tbl>
          </a:graphicData>
        </a:graphic>
      </p:graphicFrame>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0" name="TextShape 1"/>
          <p:cNvSpPr txBox="1"/>
          <p:nvPr/>
        </p:nvSpPr>
        <p:spPr>
          <a:xfrm>
            <a:off x="540000" y="182520"/>
            <a:ext cx="8999640" cy="1257120"/>
          </a:xfrm>
          <a:prstGeom prst="rect">
            <a:avLst/>
          </a:prstGeom>
          <a:noFill/>
          <a:ln w="0">
            <a:noFill/>
          </a:ln>
        </p:spPr>
        <p:txBody>
          <a:bodyPr lIns="0" rIns="0" tIns="0" bIns="0" anchor="ctr">
            <a:noAutofit/>
          </a:bodyPr>
          <a:p>
            <a:pPr>
              <a:lnSpc>
                <a:spcPct val="90000"/>
              </a:lnSpc>
            </a:pPr>
            <a:br/>
            <a:r>
              <a:rPr b="0" lang="sk-SK" sz="2800" spc="-1" strike="noStrike">
                <a:solidFill>
                  <a:srgbClr val="2c2c2c"/>
                </a:solidFill>
                <a:latin typeface="Times New Roman"/>
                <a:ea typeface="Times New Roman"/>
              </a:rPr>
              <a:t>Počet seniorov 65+ pripadajúcich na jedného poskytovateľa sociálnej služby </a:t>
            </a:r>
            <a:r>
              <a:rPr b="0" i="1" lang="sk-SK" sz="2800" spc="-1" strike="noStrike">
                <a:solidFill>
                  <a:srgbClr val="2c2c2c"/>
                </a:solidFill>
                <a:latin typeface="Times New Roman"/>
                <a:ea typeface="Times New Roman"/>
              </a:rPr>
              <a:t>(Zdroj: vlastné spracovanie)</a:t>
            </a:r>
            <a:endParaRPr b="0" lang="sk-SK" sz="2800" spc="-1" strike="noStrike">
              <a:solidFill>
                <a:srgbClr val="000000"/>
              </a:solidFill>
              <a:latin typeface="Arial"/>
            </a:endParaRPr>
          </a:p>
        </p:txBody>
      </p:sp>
      <p:sp>
        <p:nvSpPr>
          <p:cNvPr id="121" name="TextShape 2"/>
          <p:cNvSpPr txBox="1"/>
          <p:nvPr/>
        </p:nvSpPr>
        <p:spPr>
          <a:xfrm>
            <a:off x="180000" y="1800000"/>
            <a:ext cx="9162000" cy="4761000"/>
          </a:xfrm>
          <a:prstGeom prst="rect">
            <a:avLst/>
          </a:prstGeom>
          <a:noFill/>
          <a:ln w="0">
            <a:noFill/>
          </a:ln>
        </p:spPr>
        <p:txBody>
          <a:bodyPr lIns="0" rIns="0" tIns="0" bIns="0" anchor="ctr">
            <a:noAutofit/>
          </a:bodyPr>
          <a:p>
            <a:pPr algn="ctr"/>
            <a:endParaRPr b="0" lang="sk-SK" sz="3200" spc="-1" strike="noStrike">
              <a:latin typeface="Arial"/>
            </a:endParaRPr>
          </a:p>
        </p:txBody>
      </p:sp>
      <p:graphicFrame>
        <p:nvGraphicFramePr>
          <p:cNvPr id="122" name="Table 3"/>
          <p:cNvGraphicFramePr/>
          <p:nvPr/>
        </p:nvGraphicFramePr>
        <p:xfrm>
          <a:off x="179280" y="2113920"/>
          <a:ext cx="9632880" cy="4335840"/>
        </p:xfrm>
        <a:graphic>
          <a:graphicData uri="http://schemas.openxmlformats.org/drawingml/2006/table">
            <a:tbl>
              <a:tblPr/>
              <a:tblGrid>
                <a:gridCol w="2097720"/>
                <a:gridCol w="766440"/>
                <a:gridCol w="768600"/>
                <a:gridCol w="953640"/>
                <a:gridCol w="857880"/>
                <a:gridCol w="767520"/>
                <a:gridCol w="955440"/>
                <a:gridCol w="766440"/>
                <a:gridCol w="766440"/>
                <a:gridCol w="932760"/>
              </a:tblGrid>
              <a:tr h="1100520">
                <a:tc>
                  <a:txBody>
                    <a:bodyPr lIns="68400" rIns="68400" tIns="0" bIns="0">
                      <a:noAutofit/>
                    </a:bodyPr>
                    <a:p>
                      <a:pPr>
                        <a:lnSpc>
                          <a:spcPct val="107000"/>
                        </a:lnSpc>
                        <a:spcAft>
                          <a:spcPts val="799"/>
                        </a:spcAft>
                      </a:pPr>
                      <a:r>
                        <a:rPr b="1" lang="sk-SK" sz="1200" spc="-1" strike="noStrike">
                          <a:solidFill>
                            <a:srgbClr val="ffffff"/>
                          </a:solidFill>
                          <a:latin typeface="Arial"/>
                          <a:ea typeface="DejaVu Sans"/>
                        </a:rPr>
                        <a:t>Druh sociálnej služby</a:t>
                      </a:r>
                      <a:endParaRPr b="0" lang="sk-SK" sz="1200" spc="-1" strike="noStrike">
                        <a:latin typeface="Arial"/>
                      </a:endParaRPr>
                    </a:p>
                  </a:txBody>
                  <a:tcPr marL="68400" marR="68400">
                    <a:lnL w="12240">
                      <a:solidFill>
                        <a:srgbClr val="ffffff"/>
                      </a:solidFill>
                    </a:lnL>
                    <a:lnR w="12240">
                      <a:solidFill>
                        <a:srgbClr val="ffffff"/>
                      </a:solidFill>
                    </a:lnR>
                    <a:lnT w="12240">
                      <a:solidFill>
                        <a:srgbClr val="ffffff"/>
                      </a:solidFill>
                    </a:lnT>
                    <a:lnB w="38160">
                      <a:solidFill>
                        <a:srgbClr val="ffffff"/>
                      </a:solidFill>
                    </a:lnB>
                    <a:solidFill>
                      <a:srgbClr val="4f81bd"/>
                    </a:solidFill>
                  </a:tcPr>
                </a:tc>
                <a:tc>
                  <a:txBody>
                    <a:bodyPr lIns="68400" rIns="68400" tIns="0" bIns="0">
                      <a:noAutofit/>
                    </a:bodyPr>
                    <a:p>
                      <a:pPr>
                        <a:lnSpc>
                          <a:spcPct val="107000"/>
                        </a:lnSpc>
                        <a:spcAft>
                          <a:spcPts val="799"/>
                        </a:spcAft>
                      </a:pPr>
                      <a:r>
                        <a:rPr b="1" lang="sk-SK" sz="1200" spc="-1" strike="noStrike">
                          <a:solidFill>
                            <a:srgbClr val="ffffff"/>
                          </a:solidFill>
                          <a:latin typeface="Arial"/>
                          <a:ea typeface="DejaVu Sans"/>
                        </a:rPr>
                        <a:t>BA</a:t>
                      </a:r>
                      <a:endParaRPr b="0" lang="sk-SK" sz="1200" spc="-1" strike="noStrike">
                        <a:latin typeface="Arial"/>
                      </a:endParaRPr>
                    </a:p>
                  </a:txBody>
                  <a:tcPr marL="68400" marR="68400">
                    <a:lnL w="12240">
                      <a:solidFill>
                        <a:srgbClr val="ffffff"/>
                      </a:solidFill>
                    </a:lnL>
                    <a:lnR w="12240">
                      <a:solidFill>
                        <a:srgbClr val="ffffff"/>
                      </a:solidFill>
                    </a:lnR>
                    <a:lnT w="12240">
                      <a:solidFill>
                        <a:srgbClr val="ffffff"/>
                      </a:solidFill>
                    </a:lnT>
                    <a:lnB w="38160">
                      <a:solidFill>
                        <a:srgbClr val="ffffff"/>
                      </a:solidFill>
                    </a:lnB>
                    <a:solidFill>
                      <a:srgbClr val="4f81bd"/>
                    </a:solidFill>
                  </a:tcPr>
                </a:tc>
                <a:tc>
                  <a:txBody>
                    <a:bodyPr lIns="68400" rIns="68400" tIns="0" bIns="0">
                      <a:noAutofit/>
                    </a:bodyPr>
                    <a:p>
                      <a:pPr>
                        <a:lnSpc>
                          <a:spcPct val="107000"/>
                        </a:lnSpc>
                        <a:spcAft>
                          <a:spcPts val="799"/>
                        </a:spcAft>
                      </a:pPr>
                      <a:r>
                        <a:rPr b="1" lang="sk-SK" sz="1200" spc="-1" strike="noStrike">
                          <a:solidFill>
                            <a:srgbClr val="ffffff"/>
                          </a:solidFill>
                          <a:latin typeface="Arial"/>
                          <a:ea typeface="DejaVu Sans"/>
                        </a:rPr>
                        <a:t>TT</a:t>
                      </a:r>
                      <a:endParaRPr b="0" lang="sk-SK" sz="1200" spc="-1" strike="noStrike">
                        <a:latin typeface="Arial"/>
                      </a:endParaRPr>
                    </a:p>
                  </a:txBody>
                  <a:tcPr marL="68400" marR="68400">
                    <a:lnL w="12240">
                      <a:solidFill>
                        <a:srgbClr val="ffffff"/>
                      </a:solidFill>
                    </a:lnL>
                    <a:lnR w="12240">
                      <a:solidFill>
                        <a:srgbClr val="ffffff"/>
                      </a:solidFill>
                    </a:lnR>
                    <a:lnT w="12240">
                      <a:solidFill>
                        <a:srgbClr val="ffffff"/>
                      </a:solidFill>
                    </a:lnT>
                    <a:lnB w="38160">
                      <a:solidFill>
                        <a:srgbClr val="ffffff"/>
                      </a:solidFill>
                    </a:lnB>
                    <a:solidFill>
                      <a:srgbClr val="4f81bd"/>
                    </a:solidFill>
                  </a:tcPr>
                </a:tc>
                <a:tc>
                  <a:txBody>
                    <a:bodyPr lIns="68400" rIns="68400" tIns="0" bIns="0">
                      <a:noAutofit/>
                    </a:bodyPr>
                    <a:p>
                      <a:pPr>
                        <a:lnSpc>
                          <a:spcPct val="107000"/>
                        </a:lnSpc>
                        <a:spcAft>
                          <a:spcPts val="799"/>
                        </a:spcAft>
                      </a:pPr>
                      <a:r>
                        <a:rPr b="1" lang="sk-SK" sz="1200" spc="-1" strike="noStrike">
                          <a:solidFill>
                            <a:srgbClr val="ffffff"/>
                          </a:solidFill>
                          <a:latin typeface="Arial"/>
                          <a:ea typeface="DejaVu Sans"/>
                        </a:rPr>
                        <a:t>TN</a:t>
                      </a:r>
                      <a:endParaRPr b="0" lang="sk-SK" sz="1200" spc="-1" strike="noStrike">
                        <a:latin typeface="Arial"/>
                      </a:endParaRPr>
                    </a:p>
                  </a:txBody>
                  <a:tcPr marL="68400" marR="68400">
                    <a:lnL w="12240">
                      <a:solidFill>
                        <a:srgbClr val="ffffff"/>
                      </a:solidFill>
                    </a:lnL>
                    <a:lnR w="12240">
                      <a:solidFill>
                        <a:srgbClr val="ffffff"/>
                      </a:solidFill>
                    </a:lnR>
                    <a:lnT w="12240">
                      <a:solidFill>
                        <a:srgbClr val="ffffff"/>
                      </a:solidFill>
                    </a:lnT>
                    <a:lnB w="38160">
                      <a:solidFill>
                        <a:srgbClr val="ffffff"/>
                      </a:solidFill>
                    </a:lnB>
                    <a:solidFill>
                      <a:srgbClr val="4f81bd"/>
                    </a:solidFill>
                  </a:tcPr>
                </a:tc>
                <a:tc>
                  <a:txBody>
                    <a:bodyPr lIns="68400" rIns="68400" tIns="0" bIns="0">
                      <a:noAutofit/>
                    </a:bodyPr>
                    <a:p>
                      <a:pPr>
                        <a:lnSpc>
                          <a:spcPct val="107000"/>
                        </a:lnSpc>
                        <a:spcAft>
                          <a:spcPts val="799"/>
                        </a:spcAft>
                      </a:pPr>
                      <a:r>
                        <a:rPr b="1" lang="sk-SK" sz="1200" spc="-1" strike="noStrike">
                          <a:solidFill>
                            <a:srgbClr val="ffffff"/>
                          </a:solidFill>
                          <a:latin typeface="Arial"/>
                          <a:ea typeface="DejaVu Sans"/>
                        </a:rPr>
                        <a:t>NR</a:t>
                      </a:r>
                      <a:endParaRPr b="0" lang="sk-SK" sz="1200" spc="-1" strike="noStrike">
                        <a:latin typeface="Arial"/>
                      </a:endParaRPr>
                    </a:p>
                  </a:txBody>
                  <a:tcPr marL="68400" marR="68400">
                    <a:lnL w="12240">
                      <a:solidFill>
                        <a:srgbClr val="ffffff"/>
                      </a:solidFill>
                    </a:lnL>
                    <a:lnR w="12240">
                      <a:solidFill>
                        <a:srgbClr val="ffffff"/>
                      </a:solidFill>
                    </a:lnR>
                    <a:lnT w="12240">
                      <a:solidFill>
                        <a:srgbClr val="ffffff"/>
                      </a:solidFill>
                    </a:lnT>
                    <a:lnB w="38160">
                      <a:solidFill>
                        <a:srgbClr val="ffffff"/>
                      </a:solidFill>
                    </a:lnB>
                    <a:solidFill>
                      <a:srgbClr val="4f81bd"/>
                    </a:solidFill>
                  </a:tcPr>
                </a:tc>
                <a:tc>
                  <a:txBody>
                    <a:bodyPr lIns="68400" rIns="68400" tIns="0" bIns="0">
                      <a:noAutofit/>
                    </a:bodyPr>
                    <a:p>
                      <a:pPr>
                        <a:lnSpc>
                          <a:spcPct val="107000"/>
                        </a:lnSpc>
                        <a:spcAft>
                          <a:spcPts val="799"/>
                        </a:spcAft>
                      </a:pPr>
                      <a:r>
                        <a:rPr b="1" lang="sk-SK" sz="1200" spc="-1" strike="noStrike">
                          <a:solidFill>
                            <a:srgbClr val="ffffff"/>
                          </a:solidFill>
                          <a:latin typeface="Arial"/>
                          <a:ea typeface="DejaVu Sans"/>
                        </a:rPr>
                        <a:t>ZA</a:t>
                      </a:r>
                      <a:endParaRPr b="0" lang="sk-SK" sz="1200" spc="-1" strike="noStrike">
                        <a:latin typeface="Arial"/>
                      </a:endParaRPr>
                    </a:p>
                  </a:txBody>
                  <a:tcPr marL="68400" marR="68400">
                    <a:lnL w="12240">
                      <a:solidFill>
                        <a:srgbClr val="ffffff"/>
                      </a:solidFill>
                    </a:lnL>
                    <a:lnR w="12240">
                      <a:solidFill>
                        <a:srgbClr val="ffffff"/>
                      </a:solidFill>
                    </a:lnR>
                    <a:lnT w="12240">
                      <a:solidFill>
                        <a:srgbClr val="ffffff"/>
                      </a:solidFill>
                    </a:lnT>
                    <a:lnB w="38160">
                      <a:solidFill>
                        <a:srgbClr val="ffffff"/>
                      </a:solidFill>
                    </a:lnB>
                    <a:solidFill>
                      <a:srgbClr val="4f81bd"/>
                    </a:solidFill>
                  </a:tcPr>
                </a:tc>
                <a:tc>
                  <a:txBody>
                    <a:bodyPr lIns="68400" rIns="68400" tIns="0" bIns="0">
                      <a:noAutofit/>
                    </a:bodyPr>
                    <a:p>
                      <a:pPr>
                        <a:lnSpc>
                          <a:spcPct val="107000"/>
                        </a:lnSpc>
                        <a:spcAft>
                          <a:spcPts val="799"/>
                        </a:spcAft>
                      </a:pPr>
                      <a:r>
                        <a:rPr b="1" lang="sk-SK" sz="1200" spc="-1" strike="noStrike">
                          <a:solidFill>
                            <a:srgbClr val="ffffff"/>
                          </a:solidFill>
                          <a:latin typeface="Arial"/>
                          <a:ea typeface="DejaVu Sans"/>
                        </a:rPr>
                        <a:t>BB</a:t>
                      </a:r>
                      <a:endParaRPr b="0" lang="sk-SK" sz="1200" spc="-1" strike="noStrike">
                        <a:latin typeface="Arial"/>
                      </a:endParaRPr>
                    </a:p>
                  </a:txBody>
                  <a:tcPr marL="68400" marR="68400">
                    <a:lnL w="12240">
                      <a:solidFill>
                        <a:srgbClr val="ffffff"/>
                      </a:solidFill>
                    </a:lnL>
                    <a:lnR w="12240">
                      <a:solidFill>
                        <a:srgbClr val="ffffff"/>
                      </a:solidFill>
                    </a:lnR>
                    <a:lnT w="12240">
                      <a:solidFill>
                        <a:srgbClr val="ffffff"/>
                      </a:solidFill>
                    </a:lnT>
                    <a:lnB w="38160">
                      <a:solidFill>
                        <a:srgbClr val="ffffff"/>
                      </a:solidFill>
                    </a:lnB>
                    <a:solidFill>
                      <a:srgbClr val="4f81bd"/>
                    </a:solidFill>
                  </a:tcPr>
                </a:tc>
                <a:tc>
                  <a:txBody>
                    <a:bodyPr lIns="68400" rIns="68400" tIns="0" bIns="0">
                      <a:noAutofit/>
                    </a:bodyPr>
                    <a:p>
                      <a:pPr>
                        <a:lnSpc>
                          <a:spcPct val="107000"/>
                        </a:lnSpc>
                        <a:spcAft>
                          <a:spcPts val="799"/>
                        </a:spcAft>
                      </a:pPr>
                      <a:r>
                        <a:rPr b="1" lang="sk-SK" sz="1200" spc="-1" strike="noStrike">
                          <a:solidFill>
                            <a:srgbClr val="ffffff"/>
                          </a:solidFill>
                          <a:latin typeface="Arial"/>
                          <a:ea typeface="DejaVu Sans"/>
                        </a:rPr>
                        <a:t>PO</a:t>
                      </a:r>
                      <a:endParaRPr b="0" lang="sk-SK" sz="1200" spc="-1" strike="noStrike">
                        <a:latin typeface="Arial"/>
                      </a:endParaRPr>
                    </a:p>
                  </a:txBody>
                  <a:tcPr marL="68400" marR="68400">
                    <a:lnL w="12240">
                      <a:solidFill>
                        <a:srgbClr val="ffffff"/>
                      </a:solidFill>
                    </a:lnL>
                    <a:lnR w="12240">
                      <a:solidFill>
                        <a:srgbClr val="ffffff"/>
                      </a:solidFill>
                    </a:lnR>
                    <a:lnT w="12240">
                      <a:solidFill>
                        <a:srgbClr val="ffffff"/>
                      </a:solidFill>
                    </a:lnT>
                    <a:lnB w="38160">
                      <a:solidFill>
                        <a:srgbClr val="ffffff"/>
                      </a:solidFill>
                    </a:lnB>
                    <a:solidFill>
                      <a:srgbClr val="4f81bd"/>
                    </a:solidFill>
                  </a:tcPr>
                </a:tc>
                <a:tc>
                  <a:txBody>
                    <a:bodyPr lIns="68400" rIns="68400" tIns="0" bIns="0">
                      <a:noAutofit/>
                    </a:bodyPr>
                    <a:p>
                      <a:pPr>
                        <a:lnSpc>
                          <a:spcPct val="107000"/>
                        </a:lnSpc>
                        <a:spcAft>
                          <a:spcPts val="799"/>
                        </a:spcAft>
                      </a:pPr>
                      <a:r>
                        <a:rPr b="1" lang="sk-SK" sz="1200" spc="-1" strike="noStrike">
                          <a:solidFill>
                            <a:srgbClr val="ffffff"/>
                          </a:solidFill>
                          <a:latin typeface="Arial"/>
                          <a:ea typeface="DejaVu Sans"/>
                        </a:rPr>
                        <a:t>KE</a:t>
                      </a:r>
                      <a:endParaRPr b="0" lang="sk-SK" sz="1200" spc="-1" strike="noStrike">
                        <a:latin typeface="Arial"/>
                      </a:endParaRPr>
                    </a:p>
                  </a:txBody>
                  <a:tcPr marL="68400" marR="68400">
                    <a:lnL w="12240">
                      <a:solidFill>
                        <a:srgbClr val="ffffff"/>
                      </a:solidFill>
                    </a:lnL>
                    <a:lnR w="12240">
                      <a:solidFill>
                        <a:srgbClr val="ffffff"/>
                      </a:solidFill>
                    </a:lnR>
                    <a:lnT w="12240">
                      <a:solidFill>
                        <a:srgbClr val="ffffff"/>
                      </a:solidFill>
                    </a:lnT>
                    <a:lnB w="38160">
                      <a:solidFill>
                        <a:srgbClr val="ffffff"/>
                      </a:solidFill>
                    </a:lnB>
                    <a:solidFill>
                      <a:srgbClr val="4f81bd"/>
                    </a:solidFill>
                  </a:tcPr>
                </a:tc>
                <a:tc>
                  <a:txBody>
                    <a:bodyPr lIns="68400" rIns="68400" tIns="0" bIns="0">
                      <a:noAutofit/>
                    </a:bodyPr>
                    <a:p>
                      <a:pPr>
                        <a:lnSpc>
                          <a:spcPct val="107000"/>
                        </a:lnSpc>
                        <a:spcAft>
                          <a:spcPts val="799"/>
                        </a:spcAft>
                      </a:pPr>
                      <a:r>
                        <a:rPr b="1" lang="sk-SK" sz="1000" spc="-1" strike="noStrike">
                          <a:solidFill>
                            <a:srgbClr val="ffffff"/>
                          </a:solidFill>
                          <a:latin typeface="Arial"/>
                          <a:ea typeface="DejaVu Sans"/>
                        </a:rPr>
                        <a:t>Priemer za SR</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38160">
                      <a:solidFill>
                        <a:srgbClr val="ffffff"/>
                      </a:solidFill>
                    </a:lnB>
                    <a:solidFill>
                      <a:srgbClr val="4f81bd"/>
                    </a:solidFill>
                  </a:tcPr>
                </a:tc>
              </a:tr>
              <a:tr h="483120">
                <a:tc>
                  <a:txBody>
                    <a:bodyPr lIns="68400" rIns="68400" tIns="0" bIns="0">
                      <a:noAutofit/>
                    </a:bodyPr>
                    <a:p>
                      <a:pPr>
                        <a:lnSpc>
                          <a:spcPct val="107000"/>
                        </a:lnSpc>
                        <a:spcAft>
                          <a:spcPts val="799"/>
                        </a:spcAft>
                      </a:pPr>
                      <a:r>
                        <a:rPr b="1" lang="sk-SK" sz="1000" spc="-1" strike="noStrike">
                          <a:solidFill>
                            <a:srgbClr val="ffffff"/>
                          </a:solidFill>
                          <a:latin typeface="Arial"/>
                          <a:ea typeface="DejaVu Sans"/>
                        </a:rPr>
                        <a:t>Denné centrum</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4f81bd"/>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2 457</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3 733</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3 983</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5 175</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3 632</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3 417</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2 437</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3 595</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3 363</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r>
              <a:tr h="819360">
                <a:tc>
                  <a:txBody>
                    <a:bodyPr lIns="68400" rIns="68400" tIns="0" bIns="0">
                      <a:noAutofit/>
                    </a:bodyPr>
                    <a:p>
                      <a:pPr>
                        <a:lnSpc>
                          <a:spcPct val="107000"/>
                        </a:lnSpc>
                        <a:spcAft>
                          <a:spcPts val="799"/>
                        </a:spcAft>
                      </a:pPr>
                      <a:r>
                        <a:rPr b="1" lang="sk-SK" sz="1000" spc="-1" strike="noStrike">
                          <a:solidFill>
                            <a:srgbClr val="ffffff"/>
                          </a:solidFill>
                          <a:latin typeface="Arial"/>
                          <a:ea typeface="DejaVu Sans"/>
                        </a:rPr>
                        <a:t>Denný stacionár</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4f81bd"/>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9 213</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6 666</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12 946</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5 175</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9 575</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10 936</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1 169</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2 326</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3 852</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r>
              <a:tr h="483120">
                <a:tc>
                  <a:txBody>
                    <a:bodyPr lIns="68400" rIns="68400" tIns="0" bIns="0">
                      <a:noAutofit/>
                    </a:bodyPr>
                    <a:p>
                      <a:pPr>
                        <a:lnSpc>
                          <a:spcPct val="107000"/>
                        </a:lnSpc>
                        <a:spcAft>
                          <a:spcPts val="799"/>
                        </a:spcAft>
                      </a:pPr>
                      <a:r>
                        <a:rPr b="1" lang="sk-SK" sz="1000" spc="-1" strike="noStrike">
                          <a:solidFill>
                            <a:srgbClr val="ffffff"/>
                          </a:solidFill>
                          <a:latin typeface="Arial"/>
                          <a:ea typeface="DejaVu Sans"/>
                        </a:rPr>
                        <a:t>Zariadenie pre seniorov</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4f81bd"/>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2 571</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1 458</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1 954</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1 526</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1 526</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1 478</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1 660</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2 471</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1 756</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r>
              <a:tr h="483120">
                <a:tc>
                  <a:txBody>
                    <a:bodyPr lIns="68400" rIns="68400" tIns="0" bIns="0">
                      <a:noAutofit/>
                    </a:bodyPr>
                    <a:p>
                      <a:pPr>
                        <a:lnSpc>
                          <a:spcPct val="107000"/>
                        </a:lnSpc>
                        <a:spcAft>
                          <a:spcPts val="799"/>
                        </a:spcAft>
                      </a:pPr>
                      <a:r>
                        <a:rPr b="1" lang="sk-SK" sz="1000" spc="-1" strike="noStrike">
                          <a:solidFill>
                            <a:srgbClr val="ffffff"/>
                          </a:solidFill>
                          <a:latin typeface="Arial"/>
                          <a:ea typeface="DejaVu Sans"/>
                        </a:rPr>
                        <a:t>Domov sociálnych služieb</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4f81bd"/>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2 047</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1 905</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1 954</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2 088</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1 386</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1 367</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1 660</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2 281</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1 784</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r>
              <a:tr h="483120">
                <a:tc>
                  <a:txBody>
                    <a:bodyPr lIns="68400" rIns="68400" tIns="0" bIns="0">
                      <a:noAutofit/>
                    </a:bodyPr>
                    <a:p>
                      <a:pPr>
                        <a:lnSpc>
                          <a:spcPct val="107000"/>
                        </a:lnSpc>
                        <a:spcAft>
                          <a:spcPts val="799"/>
                        </a:spcAft>
                      </a:pPr>
                      <a:r>
                        <a:rPr b="1" lang="sk-SK" sz="1000" spc="-1" strike="noStrike">
                          <a:solidFill>
                            <a:srgbClr val="ffffff"/>
                          </a:solidFill>
                          <a:latin typeface="Arial"/>
                          <a:ea typeface="DejaVu Sans"/>
                        </a:rPr>
                        <a:t>Opatrovateľská služba</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4f81bd"/>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1 783</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784</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616</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721</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443</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647</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674</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628</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683</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r>
              <a:tr h="483480">
                <a:tc>
                  <a:txBody>
                    <a:bodyPr lIns="68400" rIns="68400" tIns="0" bIns="0">
                      <a:noAutofit/>
                    </a:bodyPr>
                    <a:p>
                      <a:pPr>
                        <a:lnSpc>
                          <a:spcPct val="107000"/>
                        </a:lnSpc>
                        <a:spcAft>
                          <a:spcPts val="799"/>
                        </a:spcAft>
                      </a:pPr>
                      <a:r>
                        <a:rPr b="1" lang="sk-SK" sz="1000" spc="-1" strike="noStrike">
                          <a:solidFill>
                            <a:srgbClr val="ffffff"/>
                          </a:solidFill>
                          <a:latin typeface="Arial"/>
                          <a:ea typeface="DejaVu Sans"/>
                        </a:rPr>
                        <a:t>Špecializované zariadenie</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4f81bd"/>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3 685</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4 058</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3 138</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1 831</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2 241</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6 433</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2 603</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4 091</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68400" rIns="68400" tIns="0" bIns="0">
                      <a:noAutofit/>
                    </a:bodyPr>
                    <a:p>
                      <a:pPr>
                        <a:lnSpc>
                          <a:spcPct val="107000"/>
                        </a:lnSpc>
                        <a:spcAft>
                          <a:spcPts val="799"/>
                        </a:spcAft>
                      </a:pPr>
                      <a:r>
                        <a:rPr b="0" lang="sk-SK" sz="1000" spc="-1" strike="noStrike">
                          <a:solidFill>
                            <a:srgbClr val="000000"/>
                          </a:solidFill>
                          <a:latin typeface="Arial"/>
                          <a:ea typeface="DejaVu Sans"/>
                        </a:rPr>
                        <a:t>3 036</a:t>
                      </a:r>
                      <a:endParaRPr b="0" lang="sk-SK" sz="1000" spc="-1" strike="noStrike">
                        <a:latin typeface="Arial"/>
                      </a:endParaRPr>
                    </a:p>
                  </a:txBody>
                  <a:tcPr marL="68400" marR="684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r>
            </a:tbl>
          </a:graphicData>
        </a:graphic>
      </p:graphicFrame>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3" name="TextShape 1"/>
          <p:cNvSpPr txBox="1"/>
          <p:nvPr/>
        </p:nvSpPr>
        <p:spPr>
          <a:xfrm>
            <a:off x="540000" y="182520"/>
            <a:ext cx="8999640" cy="1257120"/>
          </a:xfrm>
          <a:prstGeom prst="rect">
            <a:avLst/>
          </a:prstGeom>
          <a:noFill/>
          <a:ln w="0">
            <a:noFill/>
          </a:ln>
        </p:spPr>
        <p:txBody>
          <a:bodyPr lIns="0" rIns="0" tIns="0" bIns="0" anchor="ctr">
            <a:noAutofit/>
          </a:bodyPr>
          <a:p>
            <a:pPr>
              <a:lnSpc>
                <a:spcPct val="90000"/>
              </a:lnSpc>
            </a:pPr>
            <a:r>
              <a:rPr b="0" lang="sk-SK" sz="4400" spc="-1" strike="noStrike">
                <a:solidFill>
                  <a:srgbClr val="000000"/>
                </a:solidFill>
                <a:latin typeface="Times New Roman"/>
                <a:ea typeface="DejaVu Sans"/>
              </a:rPr>
              <a:t>Výzvy pre dlhodobú starostlivosť na Slovensku</a:t>
            </a:r>
            <a:endParaRPr b="0" lang="sk-SK" sz="4400" spc="-1" strike="noStrike">
              <a:solidFill>
                <a:srgbClr val="000000"/>
              </a:solidFill>
              <a:latin typeface="Arial"/>
            </a:endParaRPr>
          </a:p>
        </p:txBody>
      </p:sp>
      <p:sp>
        <p:nvSpPr>
          <p:cNvPr id="124" name="TextShape 2"/>
          <p:cNvSpPr txBox="1"/>
          <p:nvPr/>
        </p:nvSpPr>
        <p:spPr>
          <a:xfrm>
            <a:off x="180000" y="1800000"/>
            <a:ext cx="9162000" cy="4761000"/>
          </a:xfrm>
          <a:prstGeom prst="rect">
            <a:avLst/>
          </a:prstGeom>
          <a:noFill/>
          <a:ln w="0">
            <a:noFill/>
          </a:ln>
        </p:spPr>
        <p:txBody>
          <a:bodyPr lIns="0" rIns="0" tIns="0" bIns="0" anchor="ctr">
            <a:noAutofit/>
          </a:bodyPr>
          <a:p>
            <a:pPr algn="just">
              <a:lnSpc>
                <a:spcPct val="90000"/>
              </a:lnSpc>
              <a:spcBef>
                <a:spcPts val="1001"/>
              </a:spcBef>
              <a:tabLst>
                <a:tab algn="l" pos="0"/>
              </a:tabLst>
            </a:pPr>
            <a:endParaRPr b="0" lang="sk-SK" sz="3200" spc="-1" strike="noStrike">
              <a:latin typeface="Arial"/>
            </a:endParaRPr>
          </a:p>
          <a:p>
            <a:pPr marL="228600" indent="-228240" algn="just">
              <a:lnSpc>
                <a:spcPct val="90000"/>
              </a:lnSpc>
              <a:spcBef>
                <a:spcPts val="1001"/>
              </a:spcBef>
              <a:buClr>
                <a:srgbClr val="000000"/>
              </a:buClr>
              <a:buFont typeface="Arial"/>
              <a:buChar char="•"/>
              <a:tabLst>
                <a:tab algn="l" pos="0"/>
              </a:tabLst>
            </a:pPr>
            <a:r>
              <a:rPr b="0" lang="sk-SK" sz="1800" spc="-1" strike="noStrike">
                <a:solidFill>
                  <a:srgbClr val="000000"/>
                </a:solidFill>
                <a:latin typeface="Times New Roman"/>
                <a:ea typeface="Calibri"/>
              </a:rPr>
              <a:t>Finančná udržateľnosť systému dlhodobej starostlivosti a zabezpečenie kvalifikovanej pracovnej sily sú nevyhnutné pre zaistenie vysoko kvalitnej dlhodobej starostlivosti a ochrany ľudskej dôstojnosti.</a:t>
            </a:r>
            <a:endParaRPr b="0" lang="sk-SK" sz="1800" spc="-1" strike="noStrike">
              <a:latin typeface="Arial"/>
            </a:endParaRPr>
          </a:p>
          <a:p>
            <a:pPr algn="just">
              <a:lnSpc>
                <a:spcPct val="90000"/>
              </a:lnSpc>
              <a:spcBef>
                <a:spcPts val="1001"/>
              </a:spcBef>
              <a:tabLst>
                <a:tab algn="l" pos="0"/>
              </a:tabLst>
            </a:pPr>
            <a:endParaRPr b="0" lang="sk-SK" sz="1800" spc="-1" strike="noStrike">
              <a:latin typeface="Arial"/>
            </a:endParaRPr>
          </a:p>
          <a:p>
            <a:pPr marL="228600" indent="-228240" algn="just">
              <a:lnSpc>
                <a:spcPct val="90000"/>
              </a:lnSpc>
              <a:spcBef>
                <a:spcPts val="1001"/>
              </a:spcBef>
              <a:buClr>
                <a:srgbClr val="000000"/>
              </a:buClr>
              <a:buFont typeface="Arial"/>
              <a:buChar char="•"/>
              <a:tabLst>
                <a:tab algn="l" pos="0"/>
              </a:tabLst>
            </a:pPr>
            <a:r>
              <a:rPr b="0" lang="sk-SK" sz="1800" spc="-1" strike="noStrike">
                <a:solidFill>
                  <a:srgbClr val="000000"/>
                </a:solidFill>
                <a:latin typeface="Times New Roman"/>
                <a:ea typeface="Calibri"/>
              </a:rPr>
              <a:t>Starnutie zdravotníckeho personálu. </a:t>
            </a:r>
            <a:endParaRPr b="0" lang="sk-SK" sz="1800" spc="-1" strike="noStrike">
              <a:latin typeface="Arial"/>
            </a:endParaRPr>
          </a:p>
          <a:p>
            <a:pPr algn="just">
              <a:lnSpc>
                <a:spcPct val="90000"/>
              </a:lnSpc>
              <a:spcBef>
                <a:spcPts val="1001"/>
              </a:spcBef>
              <a:tabLst>
                <a:tab algn="l" pos="0"/>
              </a:tabLst>
            </a:pPr>
            <a:endParaRPr b="0" lang="sk-SK" sz="1800" spc="-1" strike="noStrike">
              <a:latin typeface="Arial"/>
            </a:endParaRPr>
          </a:p>
          <a:p>
            <a:pPr marL="228600" indent="-228240" algn="just">
              <a:lnSpc>
                <a:spcPct val="90000"/>
              </a:lnSpc>
              <a:spcBef>
                <a:spcPts val="1001"/>
              </a:spcBef>
              <a:buClr>
                <a:srgbClr val="000000"/>
              </a:buClr>
              <a:buFont typeface="Arial"/>
              <a:buChar char="•"/>
              <a:tabLst>
                <a:tab algn="l" pos="0"/>
              </a:tabLst>
            </a:pPr>
            <a:r>
              <a:rPr b="0" lang="sk-SK" sz="1800" spc="-1" strike="noStrike">
                <a:solidFill>
                  <a:srgbClr val="000000"/>
                </a:solidFill>
                <a:latin typeface="Times New Roman"/>
                <a:ea typeface="Calibri"/>
              </a:rPr>
              <a:t>Absencia práva slobodného výberu osoby odkázanej na dlhodobú starostlivosť. Tým, že neexistuje štátna dávka, príspevok na starostlivosť podľa stupňa odkázanosti vyplácaný každému prijímateľovi (nie poskytovateľovi), je odopreté právo slobodného výberu formy sociálnej služby vrátane jej miestnej aj finančnej dostupnosti.</a:t>
            </a:r>
            <a:endParaRPr b="0" lang="sk-SK" sz="1800" spc="-1" strike="noStrike">
              <a:latin typeface="Arial"/>
            </a:endParaRPr>
          </a:p>
          <a:p>
            <a:pPr algn="just">
              <a:lnSpc>
                <a:spcPct val="90000"/>
              </a:lnSpc>
              <a:spcBef>
                <a:spcPts val="1001"/>
              </a:spcBef>
              <a:tabLst>
                <a:tab algn="l" pos="0"/>
              </a:tabLst>
            </a:pPr>
            <a:endParaRPr b="0" lang="sk-SK" sz="1800" spc="-1" strike="noStrike">
              <a:latin typeface="Arial"/>
            </a:endParaRPr>
          </a:p>
          <a:p>
            <a:pPr marL="228600" indent="-228240" algn="just">
              <a:lnSpc>
                <a:spcPct val="90000"/>
              </a:lnSpc>
              <a:spcBef>
                <a:spcPts val="1001"/>
              </a:spcBef>
              <a:buClr>
                <a:srgbClr val="000000"/>
              </a:buClr>
              <a:buFont typeface="Arial"/>
              <a:buChar char="•"/>
              <a:tabLst>
                <a:tab algn="l" pos="0"/>
              </a:tabLst>
            </a:pPr>
            <a:r>
              <a:rPr b="0" lang="sk-SK" sz="1800" spc="-1" strike="noStrike">
                <a:solidFill>
                  <a:srgbClr val="000000"/>
                </a:solidFill>
                <a:latin typeface="Times New Roman"/>
                <a:ea typeface="Calibri"/>
              </a:rPr>
              <a:t>Nevyhovujúci technický stav a slabá vybavenosť zariadení sociálnych služieb.</a:t>
            </a:r>
            <a:endParaRPr b="0" lang="sk-SK" sz="1800" spc="-1" strike="noStrike">
              <a:latin typeface="Arial"/>
            </a:endParaRPr>
          </a:p>
          <a:p>
            <a:pPr algn="just">
              <a:lnSpc>
                <a:spcPct val="90000"/>
              </a:lnSpc>
              <a:spcBef>
                <a:spcPts val="1001"/>
              </a:spcBef>
              <a:tabLst>
                <a:tab algn="l" pos="0"/>
              </a:tabLst>
            </a:pPr>
            <a:endParaRPr b="0" lang="sk-SK" sz="1800" spc="-1" strike="noStrike">
              <a:latin typeface="Arial"/>
            </a:endParaRPr>
          </a:p>
          <a:p>
            <a:pPr marL="228600" indent="-228240" algn="just">
              <a:lnSpc>
                <a:spcPct val="90000"/>
              </a:lnSpc>
              <a:spcBef>
                <a:spcPts val="1001"/>
              </a:spcBef>
              <a:buClr>
                <a:srgbClr val="000000"/>
              </a:buClr>
              <a:buFont typeface="Arial"/>
              <a:buChar char="•"/>
              <a:tabLst>
                <a:tab algn="l" pos="0"/>
              </a:tabLst>
            </a:pPr>
            <a:r>
              <a:rPr b="0" lang="sk-SK" sz="1800" spc="-1" strike="noStrike">
                <a:solidFill>
                  <a:srgbClr val="000000"/>
                </a:solidFill>
                <a:latin typeface="Times New Roman"/>
                <a:ea typeface="Calibri"/>
              </a:rPr>
              <a:t>Miestna a finančná nedostupnosť sociálnych služieb</a:t>
            </a:r>
            <a:r>
              <a:rPr b="0" lang="sk-SK" sz="1800" spc="-1" strike="noStrike">
                <a:solidFill>
                  <a:srgbClr val="000000"/>
                </a:solidFill>
                <a:latin typeface="Times New Roman"/>
                <a:ea typeface="Calibri"/>
              </a:rPr>
              <a:t>.</a:t>
            </a:r>
            <a:endParaRPr b="0" lang="sk-SK" sz="1800" spc="-1" strike="noStrike">
              <a:latin typeface="Arial"/>
            </a:endParaRPr>
          </a:p>
          <a:p>
            <a:pPr algn="just">
              <a:lnSpc>
                <a:spcPct val="90000"/>
              </a:lnSpc>
              <a:spcBef>
                <a:spcPts val="1001"/>
              </a:spcBef>
              <a:tabLst>
                <a:tab algn="l" pos="0"/>
              </a:tabLst>
            </a:pPr>
            <a:endParaRPr b="0" lang="sk-SK" sz="1800" spc="-1" strike="noStrike">
              <a:latin typeface="Arial"/>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 name="TextShape 1"/>
          <p:cNvSpPr txBox="1"/>
          <p:nvPr/>
        </p:nvSpPr>
        <p:spPr>
          <a:xfrm>
            <a:off x="540000" y="182520"/>
            <a:ext cx="8999640" cy="1257120"/>
          </a:xfrm>
          <a:prstGeom prst="rect">
            <a:avLst/>
          </a:prstGeom>
          <a:noFill/>
          <a:ln w="0">
            <a:noFill/>
          </a:ln>
        </p:spPr>
        <p:txBody>
          <a:bodyPr lIns="0" rIns="0" tIns="0" bIns="0" anchor="ctr">
            <a:noAutofit/>
          </a:bodyPr>
          <a:p>
            <a:pPr>
              <a:lnSpc>
                <a:spcPct val="90000"/>
              </a:lnSpc>
            </a:pPr>
            <a:r>
              <a:rPr b="0" lang="sk-SK" sz="4400" spc="-1" strike="noStrike">
                <a:solidFill>
                  <a:srgbClr val="000000"/>
                </a:solidFill>
                <a:latin typeface="Times New Roman"/>
                <a:ea typeface="DejaVu Sans"/>
              </a:rPr>
              <a:t>Reverzná hypotéka</a:t>
            </a:r>
            <a:endParaRPr b="0" lang="sk-SK" sz="4400" spc="-1" strike="noStrike">
              <a:solidFill>
                <a:srgbClr val="000000"/>
              </a:solidFill>
              <a:latin typeface="Arial"/>
            </a:endParaRPr>
          </a:p>
        </p:txBody>
      </p:sp>
      <p:sp>
        <p:nvSpPr>
          <p:cNvPr id="126" name="TextShape 2"/>
          <p:cNvSpPr txBox="1"/>
          <p:nvPr/>
        </p:nvSpPr>
        <p:spPr>
          <a:xfrm>
            <a:off x="180000" y="1800000"/>
            <a:ext cx="9162000" cy="4761000"/>
          </a:xfrm>
          <a:prstGeom prst="rect">
            <a:avLst/>
          </a:prstGeom>
          <a:noFill/>
          <a:ln w="0">
            <a:noFill/>
          </a:ln>
        </p:spPr>
        <p:txBody>
          <a:bodyPr lIns="0" rIns="0" tIns="0" bIns="0" anchor="ctr">
            <a:noAutofit/>
          </a:bodyPr>
          <a:p>
            <a:pPr marL="228600" indent="-228240" algn="just">
              <a:lnSpc>
                <a:spcPct val="90000"/>
              </a:lnSpc>
              <a:spcBef>
                <a:spcPts val="1001"/>
              </a:spcBef>
              <a:buClr>
                <a:srgbClr val="000000"/>
              </a:buClr>
              <a:buFont typeface="Arial"/>
              <a:buChar char="•"/>
            </a:pPr>
            <a:r>
              <a:rPr b="0" lang="sk-SK" sz="2400" spc="-1" strike="noStrike">
                <a:solidFill>
                  <a:srgbClr val="000000"/>
                </a:solidFill>
                <a:latin typeface="Times New Roman"/>
                <a:ea typeface="Noto Serif CJK SC"/>
              </a:rPr>
              <a:t>Jej podstata spočíva v tom, že umožňuje seniorom a seniorkám dožiť vo vlastnej nehnuteľnosti a pritom časť jej hodnoty minúť ešte počas života a zlepšiť si tak kvalitu života, najmä s ohľadom na väčšiu dostupnosť kvalitných zdravotných a sociálnych služieb.</a:t>
            </a:r>
            <a:endParaRPr b="0" lang="sk-SK" sz="2400" spc="-1" strike="noStrike">
              <a:latin typeface="Arial"/>
            </a:endParaRPr>
          </a:p>
          <a:p>
            <a:pPr algn="just">
              <a:lnSpc>
                <a:spcPct val="90000"/>
              </a:lnSpc>
              <a:spcBef>
                <a:spcPts val="1001"/>
              </a:spcBef>
            </a:pPr>
            <a:endParaRPr b="0" lang="sk-SK" sz="2400" spc="-1" strike="noStrike">
              <a:latin typeface="Arial"/>
            </a:endParaRPr>
          </a:p>
          <a:p>
            <a:pPr marL="228600" indent="-228240" algn="just">
              <a:lnSpc>
                <a:spcPct val="90000"/>
              </a:lnSpc>
              <a:spcBef>
                <a:spcPts val="1001"/>
              </a:spcBef>
              <a:buClr>
                <a:srgbClr val="000000"/>
              </a:buClr>
              <a:buFont typeface="Arial"/>
              <a:buChar char="•"/>
            </a:pPr>
            <a:r>
              <a:rPr b="0" lang="sk-SK" sz="2400" spc="-1" strike="noStrike">
                <a:solidFill>
                  <a:srgbClr val="000000"/>
                </a:solidFill>
                <a:latin typeface="Times New Roman"/>
                <a:ea typeface="DejaVu Sans"/>
              </a:rPr>
              <a:t>Banka získa vlastníctvo nehnuteľnosti, vypláca seniorovi mesačne časť hodnoty nehnuteľnosti a seniorovi je umožnené „dožiť“ vo vlastnej nehnuteľnosti.</a:t>
            </a:r>
            <a:endParaRPr b="0" lang="sk-SK" sz="2400" spc="-1" strike="noStrike">
              <a:latin typeface="Arial"/>
            </a:endParaRPr>
          </a:p>
          <a:p>
            <a:pPr algn="just">
              <a:lnSpc>
                <a:spcPct val="90000"/>
              </a:lnSpc>
              <a:spcBef>
                <a:spcPts val="1001"/>
              </a:spcBef>
            </a:pPr>
            <a:endParaRPr b="0" lang="sk-SK" sz="2400" spc="-1" strike="noStrike">
              <a:latin typeface="Arial"/>
            </a:endParaRPr>
          </a:p>
          <a:p>
            <a:pPr marL="228600" indent="-228240" algn="just">
              <a:lnSpc>
                <a:spcPct val="90000"/>
              </a:lnSpc>
              <a:spcBef>
                <a:spcPts val="1001"/>
              </a:spcBef>
              <a:buClr>
                <a:srgbClr val="000000"/>
              </a:buClr>
              <a:buFont typeface="Arial"/>
              <a:buChar char="•"/>
            </a:pPr>
            <a:r>
              <a:rPr b="0" lang="sk-SK" sz="2400" spc="-1" strike="noStrike">
                <a:solidFill>
                  <a:srgbClr val="000000"/>
                </a:solidFill>
                <a:latin typeface="Times New Roman"/>
                <a:ea typeface="DejaVu Sans"/>
              </a:rPr>
              <a:t>Na Slovensku nie je táto možnosť rozšírená.</a:t>
            </a:r>
            <a:endParaRPr b="0" lang="sk-SK" sz="2400" spc="-1" strike="noStrike">
              <a:latin typeface="Arial"/>
            </a:endParaRPr>
          </a:p>
          <a:p>
            <a:pPr algn="just">
              <a:lnSpc>
                <a:spcPct val="90000"/>
              </a:lnSpc>
              <a:spcBef>
                <a:spcPts val="1001"/>
              </a:spcBef>
            </a:pPr>
            <a:endParaRPr b="0" lang="sk-SK" sz="2400" spc="-1" strike="noStrike">
              <a:latin typeface="Arial"/>
            </a:endParaRPr>
          </a:p>
          <a:p>
            <a:pPr algn="just">
              <a:lnSpc>
                <a:spcPct val="90000"/>
              </a:lnSpc>
              <a:spcBef>
                <a:spcPts val="1001"/>
              </a:spcBef>
            </a:pPr>
            <a:endParaRPr b="0" lang="sk-SK" sz="2400" spc="-1" strike="noStrike">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7" name="TextShape 1"/>
          <p:cNvSpPr txBox="1"/>
          <p:nvPr/>
        </p:nvSpPr>
        <p:spPr>
          <a:xfrm>
            <a:off x="540000" y="182520"/>
            <a:ext cx="8999640" cy="1257120"/>
          </a:xfrm>
          <a:prstGeom prst="rect">
            <a:avLst/>
          </a:prstGeom>
          <a:noFill/>
          <a:ln w="0">
            <a:noFill/>
          </a:ln>
        </p:spPr>
        <p:txBody>
          <a:bodyPr lIns="0" rIns="0" tIns="0" bIns="0" anchor="ctr">
            <a:noAutofit/>
          </a:bodyPr>
          <a:p>
            <a:pPr>
              <a:lnSpc>
                <a:spcPct val="90000"/>
              </a:lnSpc>
            </a:pPr>
            <a:r>
              <a:rPr b="0" lang="sk-SK" sz="4400" spc="-1" strike="noStrike">
                <a:solidFill>
                  <a:srgbClr val="000000"/>
                </a:solidFill>
                <a:latin typeface="Times New Roman"/>
                <a:ea typeface="DejaVu Sans"/>
              </a:rPr>
              <a:t>Návrh možných riešení</a:t>
            </a:r>
            <a:endParaRPr b="0" lang="sk-SK" sz="4400" spc="-1" strike="noStrike">
              <a:solidFill>
                <a:srgbClr val="000000"/>
              </a:solidFill>
              <a:latin typeface="Arial"/>
            </a:endParaRPr>
          </a:p>
        </p:txBody>
      </p:sp>
      <p:sp>
        <p:nvSpPr>
          <p:cNvPr id="128" name="TextShape 2"/>
          <p:cNvSpPr txBox="1"/>
          <p:nvPr/>
        </p:nvSpPr>
        <p:spPr>
          <a:xfrm>
            <a:off x="180000" y="1800000"/>
            <a:ext cx="9162000" cy="4761000"/>
          </a:xfrm>
          <a:prstGeom prst="rect">
            <a:avLst/>
          </a:prstGeom>
          <a:noFill/>
          <a:ln w="0">
            <a:noFill/>
          </a:ln>
        </p:spPr>
        <p:txBody>
          <a:bodyPr lIns="0" rIns="0" tIns="0" bIns="0" anchor="ctr">
            <a:noAutofit/>
          </a:bodyPr>
          <a:p>
            <a:pPr marL="228600" indent="-228240" algn="just">
              <a:lnSpc>
                <a:spcPct val="90000"/>
              </a:lnSpc>
              <a:spcBef>
                <a:spcPts val="1001"/>
              </a:spcBef>
              <a:buClr>
                <a:srgbClr val="000000"/>
              </a:buClr>
              <a:buFont typeface="Arial"/>
              <a:buChar char="•"/>
            </a:pPr>
            <a:r>
              <a:rPr b="0" lang="sk-SK" sz="2800" spc="-1" strike="noStrike">
                <a:solidFill>
                  <a:srgbClr val="000000"/>
                </a:solidFill>
                <a:latin typeface="Times New Roman"/>
                <a:ea typeface="DejaVu Sans"/>
              </a:rPr>
              <a:t>Zmeniť financovanie dlhodobej starostlivosti.</a:t>
            </a:r>
            <a:endParaRPr b="0" lang="sk-SK" sz="2800" spc="-1" strike="noStrike">
              <a:latin typeface="Arial"/>
            </a:endParaRPr>
          </a:p>
          <a:p>
            <a:pPr marL="228600" indent="-228240" algn="just">
              <a:lnSpc>
                <a:spcPct val="90000"/>
              </a:lnSpc>
              <a:spcBef>
                <a:spcPts val="1001"/>
              </a:spcBef>
              <a:buClr>
                <a:srgbClr val="000000"/>
              </a:buClr>
              <a:buFont typeface="Arial"/>
              <a:buChar char="•"/>
            </a:pPr>
            <a:r>
              <a:rPr b="0" lang="sk-SK" sz="2800" spc="-1" strike="noStrike">
                <a:solidFill>
                  <a:srgbClr val="000000"/>
                </a:solidFill>
                <a:latin typeface="Times New Roman"/>
                <a:ea typeface="DejaVu Sans"/>
              </a:rPr>
              <a:t>Pri poskytovaní dlhodobej starostlivosti by nemal byť rozdiel v kvalite služieb medzi verejných a súkromným poskytovateľom.</a:t>
            </a:r>
            <a:endParaRPr b="0" lang="sk-SK" sz="2800" spc="-1" strike="noStrike">
              <a:latin typeface="Arial"/>
            </a:endParaRPr>
          </a:p>
          <a:p>
            <a:pPr marL="228600" indent="-228240" algn="just">
              <a:lnSpc>
                <a:spcPct val="90000"/>
              </a:lnSpc>
              <a:spcBef>
                <a:spcPts val="1001"/>
              </a:spcBef>
              <a:buClr>
                <a:srgbClr val="000000"/>
              </a:buClr>
              <a:buFont typeface="Arial"/>
              <a:buChar char="•"/>
            </a:pPr>
            <a:r>
              <a:rPr b="0" lang="sk-SK" sz="2800" spc="-1" strike="noStrike">
                <a:solidFill>
                  <a:srgbClr val="000000"/>
                </a:solidFill>
                <a:latin typeface="Times New Roman"/>
                <a:ea typeface="DejaVu Sans"/>
              </a:rPr>
              <a:t>Rozšíriť možnosti financovania si komfortu. </a:t>
            </a:r>
            <a:endParaRPr b="0" lang="sk-SK" sz="2800" spc="-1" strike="noStrike">
              <a:latin typeface="Arial"/>
            </a:endParaRPr>
          </a:p>
          <a:p>
            <a:pPr marL="228600" indent="-228240" algn="just">
              <a:lnSpc>
                <a:spcPct val="90000"/>
              </a:lnSpc>
              <a:spcBef>
                <a:spcPts val="1001"/>
              </a:spcBef>
              <a:buClr>
                <a:srgbClr val="000000"/>
              </a:buClr>
              <a:buFont typeface="Arial"/>
              <a:buChar char="•"/>
            </a:pPr>
            <a:r>
              <a:rPr b="0" lang="sk-SK" sz="2800" spc="-1" strike="noStrike">
                <a:solidFill>
                  <a:srgbClr val="000000"/>
                </a:solidFill>
                <a:latin typeface="Times New Roman"/>
                <a:ea typeface="DejaVu Sans"/>
              </a:rPr>
              <a:t>Investovať do vzdelávania (budúcich) zamestnancov v tomto sektore.</a:t>
            </a:r>
            <a:endParaRPr b="0" lang="sk-SK" sz="2800" spc="-1" strike="noStrike">
              <a:latin typeface="Arial"/>
            </a:endParaRPr>
          </a:p>
          <a:p>
            <a:pPr marL="228600" indent="-228240" algn="just">
              <a:lnSpc>
                <a:spcPct val="90000"/>
              </a:lnSpc>
              <a:spcBef>
                <a:spcPts val="1001"/>
              </a:spcBef>
              <a:buClr>
                <a:srgbClr val="000000"/>
              </a:buClr>
              <a:buFont typeface="Arial"/>
              <a:buChar char="•"/>
            </a:pPr>
            <a:r>
              <a:rPr b="0" lang="sk-SK" sz="2800" spc="-1" strike="noStrike">
                <a:solidFill>
                  <a:srgbClr val="000000"/>
                </a:solidFill>
                <a:latin typeface="Times New Roman"/>
                <a:ea typeface="DejaVu Sans"/>
              </a:rPr>
              <a:t>Pritiahnuť domov ľudí pracujúcich v tomto sektore v zahraničí.</a:t>
            </a:r>
            <a:endParaRPr b="0" lang="sk-SK" sz="2800" spc="-1" strike="noStrike">
              <a:latin typeface="Arial"/>
            </a:endParaRPr>
          </a:p>
          <a:p>
            <a:pPr algn="just">
              <a:lnSpc>
                <a:spcPct val="90000"/>
              </a:lnSpc>
              <a:spcBef>
                <a:spcPts val="1001"/>
              </a:spcBef>
            </a:pPr>
            <a:endParaRPr b="0" lang="sk-SK" sz="2800" spc="-1" strike="noStrike">
              <a:latin typeface="Arial"/>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 name="TextShape 1"/>
          <p:cNvSpPr txBox="1"/>
          <p:nvPr/>
        </p:nvSpPr>
        <p:spPr>
          <a:xfrm>
            <a:off x="540000" y="182520"/>
            <a:ext cx="8999640" cy="1257120"/>
          </a:xfrm>
          <a:prstGeom prst="rect">
            <a:avLst/>
          </a:prstGeom>
          <a:noFill/>
          <a:ln w="0">
            <a:noFill/>
          </a:ln>
        </p:spPr>
        <p:txBody>
          <a:bodyPr lIns="0" rIns="0" tIns="0" bIns="0" anchor="ctr">
            <a:noAutofit/>
          </a:bodyPr>
          <a:p>
            <a:endParaRPr b="0" lang="sk-SK" sz="1800" spc="-1" strike="noStrike">
              <a:solidFill>
                <a:srgbClr val="000000"/>
              </a:solidFill>
              <a:latin typeface="Arial"/>
            </a:endParaRPr>
          </a:p>
        </p:txBody>
      </p:sp>
      <p:sp>
        <p:nvSpPr>
          <p:cNvPr id="130" name="TextShape 2"/>
          <p:cNvSpPr txBox="1"/>
          <p:nvPr/>
        </p:nvSpPr>
        <p:spPr>
          <a:xfrm>
            <a:off x="180000" y="1800000"/>
            <a:ext cx="9162000" cy="4761000"/>
          </a:xfrm>
          <a:prstGeom prst="rect">
            <a:avLst/>
          </a:prstGeom>
          <a:noFill/>
          <a:ln w="0">
            <a:noFill/>
          </a:ln>
        </p:spPr>
        <p:txBody>
          <a:bodyPr lIns="0" rIns="0" tIns="0" bIns="0" anchor="ctr">
            <a:noAutofit/>
          </a:bodyPr>
          <a:p>
            <a:pPr>
              <a:lnSpc>
                <a:spcPct val="90000"/>
              </a:lnSpc>
              <a:spcBef>
                <a:spcPts val="1001"/>
              </a:spcBef>
              <a:tabLst>
                <a:tab algn="l" pos="0"/>
              </a:tabLst>
            </a:pPr>
            <a:r>
              <a:rPr b="0" lang="sk-SK" sz="4000" spc="-1" strike="noStrike">
                <a:solidFill>
                  <a:srgbClr val="000000"/>
                </a:solidFill>
                <a:latin typeface="Times New Roman"/>
                <a:ea typeface="DejaVu Sans"/>
              </a:rPr>
              <a:t>                      </a:t>
            </a:r>
            <a:r>
              <a:rPr b="0" lang="sk-SK" sz="4000" spc="-1" strike="noStrike">
                <a:solidFill>
                  <a:srgbClr val="000000"/>
                </a:solidFill>
                <a:latin typeface="Times New Roman"/>
                <a:ea typeface="DejaVu Sans"/>
              </a:rPr>
              <a:t>Ďakujem za pozornosť</a:t>
            </a:r>
            <a:endParaRPr b="0" lang="sk-SK" sz="4000" spc="-1" strike="noStrike">
              <a:latin typeface="Arial"/>
            </a:endParaRPr>
          </a:p>
          <a:p>
            <a:pPr>
              <a:lnSpc>
                <a:spcPct val="90000"/>
              </a:lnSpc>
              <a:spcBef>
                <a:spcPts val="1001"/>
              </a:spcBef>
              <a:tabLst>
                <a:tab algn="l" pos="0"/>
              </a:tabLst>
            </a:pPr>
            <a:endParaRPr b="0" lang="sk-SK" sz="4000" spc="-1" strike="noStrike">
              <a:latin typeface="Arial"/>
            </a:endParaRPr>
          </a:p>
          <a:p>
            <a:pPr>
              <a:lnSpc>
                <a:spcPct val="90000"/>
              </a:lnSpc>
              <a:spcBef>
                <a:spcPts val="1001"/>
              </a:spcBef>
              <a:tabLst>
                <a:tab algn="l" pos="0"/>
              </a:tabLst>
            </a:pPr>
            <a:r>
              <a:rPr b="0" lang="sk-SK" sz="4000" spc="-1" strike="noStrike">
                <a:solidFill>
                  <a:srgbClr val="000000"/>
                </a:solidFill>
                <a:latin typeface="Times New Roman"/>
                <a:ea typeface="DejaVu Sans"/>
                <a:hlinkClick r:id="rId1"/>
              </a:rPr>
              <a:t>https://www.iz.sk/sk/projekty/starnutie-populacie</a:t>
            </a:r>
            <a:r>
              <a:rPr b="0" lang="sk-SK" sz="4000" spc="-1" strike="noStrike">
                <a:solidFill>
                  <a:srgbClr val="000000"/>
                </a:solidFill>
                <a:latin typeface="Times New Roman"/>
                <a:ea typeface="DejaVu Sans"/>
              </a:rPr>
              <a:t> </a:t>
            </a:r>
            <a:endParaRPr b="0" lang="sk-SK" sz="40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2" name="TextShape 1"/>
          <p:cNvSpPr txBox="1"/>
          <p:nvPr/>
        </p:nvSpPr>
        <p:spPr>
          <a:xfrm>
            <a:off x="540000" y="182520"/>
            <a:ext cx="8999640" cy="1257120"/>
          </a:xfrm>
          <a:prstGeom prst="rect">
            <a:avLst/>
          </a:prstGeom>
          <a:noFill/>
          <a:ln w="0">
            <a:noFill/>
          </a:ln>
        </p:spPr>
        <p:txBody>
          <a:bodyPr lIns="0" rIns="0" tIns="0" bIns="0" anchor="ctr">
            <a:noAutofit/>
          </a:bodyPr>
          <a:p>
            <a:pPr>
              <a:lnSpc>
                <a:spcPct val="90000"/>
              </a:lnSpc>
            </a:pPr>
            <a:r>
              <a:rPr b="0" lang="sk-SK" sz="4400" spc="-1" strike="noStrike">
                <a:solidFill>
                  <a:srgbClr val="000000"/>
                </a:solidFill>
                <a:latin typeface="Times New Roman"/>
                <a:ea typeface="DejaVu Sans"/>
              </a:rPr>
              <a:t>Starnutie populácie na Slovensku</a:t>
            </a:r>
            <a:endParaRPr b="0" lang="sk-SK" sz="4400" spc="-1" strike="noStrike">
              <a:solidFill>
                <a:srgbClr val="000000"/>
              </a:solidFill>
              <a:latin typeface="Arial"/>
            </a:endParaRPr>
          </a:p>
        </p:txBody>
      </p:sp>
      <p:sp>
        <p:nvSpPr>
          <p:cNvPr id="93" name="TextShape 2"/>
          <p:cNvSpPr txBox="1"/>
          <p:nvPr/>
        </p:nvSpPr>
        <p:spPr>
          <a:xfrm>
            <a:off x="180000" y="1800000"/>
            <a:ext cx="9162000" cy="4761000"/>
          </a:xfrm>
          <a:prstGeom prst="rect">
            <a:avLst/>
          </a:prstGeom>
          <a:noFill/>
          <a:ln w="0">
            <a:noFill/>
          </a:ln>
        </p:spPr>
        <p:txBody>
          <a:bodyPr lIns="0" rIns="0" tIns="0" bIns="0" anchor="ctr">
            <a:noAutofit/>
          </a:bodyPr>
          <a:p>
            <a:pPr marL="228600" indent="-228240">
              <a:lnSpc>
                <a:spcPct val="90000"/>
              </a:lnSpc>
              <a:spcBef>
                <a:spcPts val="1001"/>
              </a:spcBef>
              <a:buClr>
                <a:srgbClr val="000000"/>
              </a:buClr>
              <a:buFont typeface="Arial"/>
              <a:buChar char="•"/>
            </a:pPr>
            <a:r>
              <a:rPr b="0" lang="sk-SK" sz="1800" spc="-1" strike="noStrike">
                <a:solidFill>
                  <a:srgbClr val="000000"/>
                </a:solidFill>
                <a:latin typeface="Times New Roman"/>
                <a:ea typeface="Calibri"/>
              </a:rPr>
              <a:t>Bude narastať počet osôb, ktoré potrebujú dlhodobú starostlivosť, v tom istom čase však bude klesať počet osôb, ktoré budú schopné poskytnúť túto starostlivosť.</a:t>
            </a:r>
            <a:endParaRPr b="0" lang="sk-SK" sz="1800" spc="-1" strike="noStrike">
              <a:latin typeface="Arial"/>
            </a:endParaRPr>
          </a:p>
          <a:p>
            <a:pPr>
              <a:lnSpc>
                <a:spcPct val="90000"/>
              </a:lnSpc>
              <a:spcBef>
                <a:spcPts val="1001"/>
              </a:spcBef>
            </a:pPr>
            <a:endParaRPr b="0" lang="sk-SK" sz="1800" spc="-1" strike="noStrike">
              <a:latin typeface="Arial"/>
            </a:endParaRPr>
          </a:p>
          <a:p>
            <a:pPr>
              <a:lnSpc>
                <a:spcPct val="90000"/>
              </a:lnSpc>
              <a:spcBef>
                <a:spcPts val="1001"/>
              </a:spcBef>
            </a:pPr>
            <a:endParaRPr b="0" lang="sk-SK" sz="1800" spc="-1" strike="noStrike">
              <a:latin typeface="Arial"/>
            </a:endParaRPr>
          </a:p>
          <a:p>
            <a:pPr>
              <a:lnSpc>
                <a:spcPct val="90000"/>
              </a:lnSpc>
              <a:spcBef>
                <a:spcPts val="1001"/>
              </a:spcBef>
            </a:pPr>
            <a:endParaRPr b="0" lang="sk-SK" sz="1800" spc="-1" strike="noStrike">
              <a:latin typeface="Arial"/>
            </a:endParaRPr>
          </a:p>
          <a:p>
            <a:pPr>
              <a:lnSpc>
                <a:spcPct val="90000"/>
              </a:lnSpc>
              <a:spcBef>
                <a:spcPts val="1001"/>
              </a:spcBef>
            </a:pPr>
            <a:endParaRPr b="0" lang="sk-SK" sz="1800" spc="-1" strike="noStrike">
              <a:latin typeface="Arial"/>
            </a:endParaRPr>
          </a:p>
          <a:p>
            <a:pPr>
              <a:lnSpc>
                <a:spcPct val="90000"/>
              </a:lnSpc>
              <a:spcBef>
                <a:spcPts val="1001"/>
              </a:spcBef>
            </a:pPr>
            <a:endParaRPr b="0" lang="sk-SK" sz="1800" spc="-1" strike="noStrike">
              <a:latin typeface="Arial"/>
            </a:endParaRPr>
          </a:p>
          <a:p>
            <a:pPr>
              <a:lnSpc>
                <a:spcPct val="90000"/>
              </a:lnSpc>
              <a:spcBef>
                <a:spcPts val="1001"/>
              </a:spcBef>
            </a:pPr>
            <a:endParaRPr b="0" lang="sk-SK" sz="1800" spc="-1" strike="noStrike">
              <a:latin typeface="Arial"/>
            </a:endParaRPr>
          </a:p>
          <a:p>
            <a:pPr>
              <a:lnSpc>
                <a:spcPct val="90000"/>
              </a:lnSpc>
              <a:spcBef>
                <a:spcPts val="1001"/>
              </a:spcBef>
            </a:pPr>
            <a:endParaRPr b="0" lang="sk-SK" sz="1800" spc="-1" strike="noStrike">
              <a:latin typeface="Arial"/>
            </a:endParaRPr>
          </a:p>
          <a:p>
            <a:pPr algn="ctr">
              <a:lnSpc>
                <a:spcPct val="90000"/>
              </a:lnSpc>
              <a:spcBef>
                <a:spcPts val="1001"/>
              </a:spcBef>
              <a:tabLst>
                <a:tab algn="l" pos="0"/>
              </a:tabLst>
            </a:pPr>
            <a:r>
              <a:rPr b="1" lang="sk-SK" sz="1400" spc="-1" strike="noStrike">
                <a:solidFill>
                  <a:srgbClr val="181818"/>
                </a:solidFill>
                <a:latin typeface="Times New Roman"/>
                <a:ea typeface="Times New Roman"/>
              </a:rPr>
              <a:t>Graf 1 </a:t>
            </a:r>
            <a:r>
              <a:rPr b="0" lang="sk-SK" sz="1400" spc="-1" strike="noStrike">
                <a:solidFill>
                  <a:srgbClr val="181818"/>
                </a:solidFill>
                <a:latin typeface="Times New Roman"/>
                <a:ea typeface="Times New Roman"/>
              </a:rPr>
              <a:t>Vývoj podielu ľudí nad 65 rokov na celkovej populácii na Slovensku </a:t>
            </a:r>
            <a:r>
              <a:rPr b="0" i="1" lang="sk-SK" sz="1400" spc="-1" strike="noStrike">
                <a:solidFill>
                  <a:srgbClr val="181818"/>
                </a:solidFill>
                <a:latin typeface="Times New Roman"/>
                <a:ea typeface="Times New Roman"/>
              </a:rPr>
              <a:t>(Zdroj: ŠÚ SR, vlastné spracovanie) </a:t>
            </a:r>
            <a:endParaRPr b="0" lang="sk-SK" sz="1400" spc="-1" strike="noStrike">
              <a:latin typeface="Arial"/>
            </a:endParaRPr>
          </a:p>
          <a:p>
            <a:pPr>
              <a:lnSpc>
                <a:spcPct val="90000"/>
              </a:lnSpc>
              <a:spcBef>
                <a:spcPts val="1001"/>
              </a:spcBef>
              <a:tabLst>
                <a:tab algn="l" pos="0"/>
              </a:tabLst>
            </a:pPr>
            <a:endParaRPr b="0" lang="sk-SK" sz="1400" spc="-1" strike="noStrike">
              <a:latin typeface="Arial"/>
            </a:endParaRPr>
          </a:p>
        </p:txBody>
      </p:sp>
      <p:pic>
        <p:nvPicPr>
          <p:cNvPr id="94" name="Obrázok 5" descr=""/>
          <p:cNvPicPr/>
          <p:nvPr/>
        </p:nvPicPr>
        <p:blipFill>
          <a:blip r:embed="rId1"/>
          <a:stretch/>
        </p:blipFill>
        <p:spPr>
          <a:xfrm>
            <a:off x="1602720" y="2350080"/>
            <a:ext cx="6109560" cy="3426120"/>
          </a:xfrm>
          <a:prstGeom prst="rect">
            <a:avLst/>
          </a:prstGeom>
          <a:ln w="0">
            <a:noFill/>
          </a:ln>
        </p:spPr>
      </p:pic>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TextShape 1"/>
          <p:cNvSpPr txBox="1"/>
          <p:nvPr/>
        </p:nvSpPr>
        <p:spPr>
          <a:xfrm>
            <a:off x="540000" y="182520"/>
            <a:ext cx="8999640" cy="1257120"/>
          </a:xfrm>
          <a:prstGeom prst="rect">
            <a:avLst/>
          </a:prstGeom>
          <a:noFill/>
          <a:ln w="0">
            <a:noFill/>
          </a:ln>
        </p:spPr>
        <p:txBody>
          <a:bodyPr lIns="0" rIns="0" tIns="0" bIns="0" anchor="ctr">
            <a:noAutofit/>
          </a:bodyPr>
          <a:p>
            <a:pPr>
              <a:lnSpc>
                <a:spcPct val="90000"/>
              </a:lnSpc>
            </a:pPr>
            <a:r>
              <a:rPr b="0" lang="sk-SK" sz="4400" spc="-1" strike="noStrike">
                <a:solidFill>
                  <a:srgbClr val="000000"/>
                </a:solidFill>
                <a:latin typeface="Times New Roman"/>
                <a:ea typeface="DejaVu Sans"/>
              </a:rPr>
              <a:t>Starnutie populácie na Slovensku</a:t>
            </a:r>
            <a:endParaRPr b="0" lang="sk-SK" sz="4400" spc="-1" strike="noStrike">
              <a:solidFill>
                <a:srgbClr val="000000"/>
              </a:solidFill>
              <a:latin typeface="Arial"/>
            </a:endParaRPr>
          </a:p>
        </p:txBody>
      </p:sp>
      <p:sp>
        <p:nvSpPr>
          <p:cNvPr id="96" name="TextShape 2"/>
          <p:cNvSpPr txBox="1"/>
          <p:nvPr/>
        </p:nvSpPr>
        <p:spPr>
          <a:xfrm>
            <a:off x="180000" y="1800000"/>
            <a:ext cx="9162000" cy="4761000"/>
          </a:xfrm>
          <a:prstGeom prst="rect">
            <a:avLst/>
          </a:prstGeom>
          <a:noFill/>
          <a:ln w="0">
            <a:noFill/>
          </a:ln>
        </p:spPr>
        <p:txBody>
          <a:bodyPr lIns="0" rIns="0" tIns="0" bIns="0" anchor="ctr">
            <a:noAutofit/>
          </a:bodyPr>
          <a:p>
            <a:pPr marL="228600" indent="-228240" algn="just">
              <a:lnSpc>
                <a:spcPct val="90000"/>
              </a:lnSpc>
              <a:spcBef>
                <a:spcPts val="1001"/>
              </a:spcBef>
              <a:buClr>
                <a:srgbClr val="000000"/>
              </a:buClr>
              <a:buFont typeface="Arial"/>
              <a:buChar char="•"/>
            </a:pPr>
            <a:r>
              <a:rPr b="0" lang="sk-SK" sz="2400" spc="-1" strike="noStrike">
                <a:solidFill>
                  <a:srgbClr val="000000"/>
                </a:solidFill>
                <a:latin typeface="Times New Roman"/>
                <a:ea typeface="DejaVu Sans"/>
              </a:rPr>
              <a:t>Nárast počtu osôb vo veku 80 a viac rokov.</a:t>
            </a:r>
            <a:endParaRPr b="0" lang="sk-SK" sz="2400" spc="-1" strike="noStrike">
              <a:latin typeface="Arial"/>
            </a:endParaRPr>
          </a:p>
          <a:p>
            <a:pPr algn="just">
              <a:lnSpc>
                <a:spcPct val="90000"/>
              </a:lnSpc>
              <a:spcBef>
                <a:spcPts val="1001"/>
              </a:spcBef>
              <a:tabLst>
                <a:tab algn="l" pos="0"/>
              </a:tabLst>
            </a:pPr>
            <a:endParaRPr b="0" lang="sk-SK" sz="2400" spc="-1" strike="noStrike">
              <a:latin typeface="Arial"/>
            </a:endParaRPr>
          </a:p>
          <a:p>
            <a:pPr marL="228600" indent="-228240" algn="just">
              <a:lnSpc>
                <a:spcPct val="90000"/>
              </a:lnSpc>
              <a:spcBef>
                <a:spcPts val="1001"/>
              </a:spcBef>
              <a:buClr>
                <a:srgbClr val="000000"/>
              </a:buClr>
              <a:buFont typeface="Arial"/>
              <a:buChar char="•"/>
              <a:tabLst>
                <a:tab algn="l" pos="0"/>
              </a:tabLst>
            </a:pPr>
            <a:r>
              <a:rPr b="0" lang="sk-SK" sz="2400" spc="-1" strike="noStrike">
                <a:solidFill>
                  <a:srgbClr val="000000"/>
                </a:solidFill>
                <a:latin typeface="Times New Roman"/>
                <a:ea typeface="DejaVu Sans"/>
              </a:rPr>
              <a:t>Stredná dĺžka života na Slovensku (2017) bola 77,3 rok.</a:t>
            </a:r>
            <a:endParaRPr b="0" lang="sk-SK" sz="2400" spc="-1" strike="noStrike">
              <a:latin typeface="Arial"/>
            </a:endParaRPr>
          </a:p>
          <a:p>
            <a:pPr algn="just">
              <a:lnSpc>
                <a:spcPct val="90000"/>
              </a:lnSpc>
              <a:spcBef>
                <a:spcPts val="1001"/>
              </a:spcBef>
              <a:tabLst>
                <a:tab algn="l" pos="0"/>
              </a:tabLst>
            </a:pPr>
            <a:endParaRPr b="0" lang="sk-SK" sz="2400" spc="-1" strike="noStrike">
              <a:latin typeface="Arial"/>
            </a:endParaRPr>
          </a:p>
          <a:p>
            <a:pPr marL="228600" indent="-228240" algn="just">
              <a:lnSpc>
                <a:spcPct val="90000"/>
              </a:lnSpc>
              <a:spcBef>
                <a:spcPts val="1001"/>
              </a:spcBef>
              <a:buClr>
                <a:srgbClr val="000000"/>
              </a:buClr>
              <a:buFont typeface="Arial"/>
              <a:buChar char="•"/>
              <a:tabLst>
                <a:tab algn="l" pos="0"/>
              </a:tabLst>
            </a:pPr>
            <a:r>
              <a:rPr b="0" lang="sk-SK" sz="2400" spc="-1" strike="noStrike">
                <a:solidFill>
                  <a:srgbClr val="000000"/>
                </a:solidFill>
                <a:latin typeface="Times New Roman"/>
                <a:ea typeface="DejaVu Sans"/>
              </a:rPr>
              <a:t>Seniorov a seniorky čaká v priemere 3,9 roka bez zdravotného postihnutia, priemer EÚ je 10 rokov.</a:t>
            </a:r>
            <a:endParaRPr b="0" lang="sk-SK" sz="2400" spc="-1" strike="noStrike">
              <a:latin typeface="Arial"/>
            </a:endParaRPr>
          </a:p>
          <a:p>
            <a:pPr algn="just">
              <a:lnSpc>
                <a:spcPct val="90000"/>
              </a:lnSpc>
              <a:spcBef>
                <a:spcPts val="1001"/>
              </a:spcBef>
              <a:tabLst>
                <a:tab algn="l" pos="0"/>
              </a:tabLst>
            </a:pPr>
            <a:endParaRPr b="0" lang="sk-SK" sz="2400" spc="-1" strike="noStrike">
              <a:latin typeface="Arial"/>
            </a:endParaRPr>
          </a:p>
          <a:p>
            <a:pPr algn="just">
              <a:lnSpc>
                <a:spcPct val="90000"/>
              </a:lnSpc>
              <a:spcBef>
                <a:spcPts val="1001"/>
              </a:spcBef>
              <a:tabLst>
                <a:tab algn="l" pos="0"/>
              </a:tabLst>
            </a:pPr>
            <a:endParaRPr b="0" lang="sk-SK" sz="2400" spc="-1" strike="noStrike">
              <a:latin typeface="Arial"/>
            </a:endParaRPr>
          </a:p>
          <a:p>
            <a:pPr marL="228600" indent="-228240" algn="just">
              <a:lnSpc>
                <a:spcPct val="90000"/>
              </a:lnSpc>
              <a:spcBef>
                <a:spcPts val="1001"/>
              </a:spcBef>
              <a:buClr>
                <a:srgbClr val="000000"/>
              </a:buClr>
              <a:buFont typeface="Arial"/>
              <a:buChar char="•"/>
              <a:tabLst>
                <a:tab algn="l" pos="0"/>
              </a:tabLst>
            </a:pPr>
            <a:r>
              <a:rPr b="0" lang="sk-SK" sz="2400" spc="-1" strike="noStrike">
                <a:solidFill>
                  <a:srgbClr val="000000"/>
                </a:solidFill>
                <a:latin typeface="Times New Roman"/>
                <a:ea typeface="DejaVu Sans"/>
              </a:rPr>
              <a:t>Viac na: </a:t>
            </a:r>
            <a:r>
              <a:rPr b="0" lang="sk-SK" sz="1600" spc="-1" strike="noStrike" u="sng">
                <a:solidFill>
                  <a:srgbClr val="0000ff"/>
                </a:solidFill>
                <a:uFillTx/>
                <a:latin typeface="Times New Roman"/>
                <a:ea typeface="DejaVu Sans"/>
                <a:hlinkClick r:id="rId1"/>
              </a:rPr>
              <a:t>https://www.iz.sk/download-files/sk/evs/zdravotny-stav-obyvatelstva-sr-2019.pdf</a:t>
            </a:r>
            <a:endParaRPr b="0" lang="sk-SK" sz="1600" spc="-1" strike="noStrike">
              <a:latin typeface="Arial"/>
            </a:endParaRPr>
          </a:p>
          <a:p>
            <a:pPr algn="just">
              <a:lnSpc>
                <a:spcPct val="90000"/>
              </a:lnSpc>
              <a:spcBef>
                <a:spcPts val="1001"/>
              </a:spcBef>
              <a:tabLst>
                <a:tab algn="l" pos="0"/>
              </a:tabLst>
            </a:pPr>
            <a:endParaRPr b="0" lang="sk-SK" sz="1600" spc="-1" strike="noStrike">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 name="CustomShape 1"/>
          <p:cNvSpPr/>
          <p:nvPr/>
        </p:nvSpPr>
        <p:spPr>
          <a:xfrm>
            <a:off x="540000" y="182520"/>
            <a:ext cx="8999640" cy="1257120"/>
          </a:xfrm>
          <a:prstGeom prst="rect">
            <a:avLst/>
          </a:prstGeom>
          <a:noFill/>
          <a:ln w="0">
            <a:noFill/>
          </a:ln>
        </p:spPr>
        <p:style>
          <a:lnRef idx="0"/>
          <a:fillRef idx="0"/>
          <a:effectRef idx="0"/>
          <a:fontRef idx="minor"/>
        </p:style>
        <p:txBody>
          <a:bodyPr lIns="0" rIns="0" tIns="0" bIns="0" anchor="ctr">
            <a:noAutofit/>
          </a:bodyPr>
          <a:p>
            <a:pPr>
              <a:lnSpc>
                <a:spcPct val="10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b="0" lang="sk-SK" sz="4400" spc="-1" strike="noStrike">
                <a:solidFill>
                  <a:srgbClr val="000000"/>
                </a:solidFill>
                <a:latin typeface="Times New Roman"/>
                <a:ea typeface="DejaVu Sans"/>
              </a:rPr>
              <a:t>Dlhodobá starostlivosť</a:t>
            </a:r>
            <a:endParaRPr b="0" lang="sk-SK" sz="4400" spc="-1" strike="noStrike">
              <a:latin typeface="Arial"/>
            </a:endParaRPr>
          </a:p>
        </p:txBody>
      </p:sp>
      <p:sp>
        <p:nvSpPr>
          <p:cNvPr id="98" name="CustomShape 2"/>
          <p:cNvSpPr/>
          <p:nvPr/>
        </p:nvSpPr>
        <p:spPr>
          <a:xfrm>
            <a:off x="180000" y="1800000"/>
            <a:ext cx="9162000" cy="4761000"/>
          </a:xfrm>
          <a:prstGeom prst="rect">
            <a:avLst/>
          </a:prstGeom>
          <a:noFill/>
          <a:ln w="0">
            <a:noFill/>
          </a:ln>
        </p:spPr>
        <p:style>
          <a:lnRef idx="0"/>
          <a:fillRef idx="0"/>
          <a:effectRef idx="0"/>
          <a:fontRef idx="minor"/>
        </p:style>
        <p:txBody>
          <a:bodyPr lIns="0" rIns="0" tIns="0" bIns="0">
            <a:noAutofit/>
          </a:bodyPr>
          <a:p>
            <a:pPr marL="571680" indent="-571320" algn="just">
              <a:lnSpc>
                <a:spcPct val="100000"/>
              </a:lnSpc>
              <a:buClr>
                <a:srgbClr val="000000"/>
              </a:buClr>
              <a:buFont typeface="Arial"/>
              <a:buChar char="•"/>
            </a:pPr>
            <a:r>
              <a:rPr b="0" lang="sk-SK" sz="1800" spc="-1" strike="noStrike">
                <a:solidFill>
                  <a:srgbClr val="000000"/>
                </a:solidFill>
                <a:latin typeface="Times New Roman"/>
                <a:ea typeface="Calibri"/>
              </a:rPr>
              <a:t>Dlhodobá starostlivosť je prienik zdravotnej a sociálnej starostlivosti.</a:t>
            </a:r>
            <a:endParaRPr b="0" lang="sk-SK" sz="1800" spc="-1" strike="noStrike">
              <a:latin typeface="Arial"/>
            </a:endParaRPr>
          </a:p>
          <a:p>
            <a:pPr algn="just">
              <a:lnSpc>
                <a:spcPct val="100000"/>
              </a:lnSpc>
            </a:pPr>
            <a:endParaRPr b="0" lang="sk-SK" sz="1800" spc="-1" strike="noStrike">
              <a:latin typeface="Arial"/>
            </a:endParaRPr>
          </a:p>
          <a:p>
            <a:pPr marL="571680" indent="-571320" algn="just">
              <a:lnSpc>
                <a:spcPct val="100000"/>
              </a:lnSpc>
              <a:buClr>
                <a:srgbClr val="000000"/>
              </a:buClr>
              <a:buFont typeface="Arial"/>
              <a:buChar char="•"/>
            </a:pPr>
            <a:r>
              <a:rPr b="0" lang="sk-SK" sz="1800" spc="-1" strike="noStrike">
                <a:solidFill>
                  <a:srgbClr val="000000"/>
                </a:solidFill>
                <a:latin typeface="Times New Roman"/>
                <a:ea typeface="Calibri"/>
              </a:rPr>
              <a:t>Prístup k dlhodobej starostlivosti je jedným zo základných práv v rámci Všeobecnej deklarácie ľudských práv. </a:t>
            </a:r>
            <a:endParaRPr b="0" lang="sk-SK" sz="1800" spc="-1" strike="noStrike">
              <a:latin typeface="Arial"/>
            </a:endParaRPr>
          </a:p>
          <a:p>
            <a:pPr algn="just">
              <a:lnSpc>
                <a:spcPct val="100000"/>
              </a:lnSpc>
            </a:pPr>
            <a:endParaRPr b="0" lang="sk-SK" sz="1800" spc="-1" strike="noStrike">
              <a:latin typeface="Arial"/>
            </a:endParaRPr>
          </a:p>
          <a:p>
            <a:pPr marL="571680" indent="-571320" algn="just">
              <a:lnSpc>
                <a:spcPct val="100000"/>
              </a:lnSpc>
              <a:buClr>
                <a:srgbClr val="000000"/>
              </a:buClr>
              <a:buFont typeface="Arial"/>
              <a:buChar char="•"/>
            </a:pPr>
            <a:r>
              <a:rPr b="0" lang="sk-SK" sz="1800" spc="-1" strike="noStrike">
                <a:solidFill>
                  <a:srgbClr val="000000"/>
                </a:solidFill>
                <a:latin typeface="Times New Roman"/>
                <a:ea typeface="Calibri"/>
              </a:rPr>
              <a:t>Slovensko je zmluvnou stranou Európskej sociálnej charty, v ktorej sa hlási k záväzku napĺňať právo starších osôb na sociálnu ochranu (článok 23).</a:t>
            </a:r>
            <a:endParaRPr b="0" lang="sk-SK" sz="1800" spc="-1" strike="noStrike">
              <a:latin typeface="Arial"/>
            </a:endParaRPr>
          </a:p>
          <a:p>
            <a:pPr algn="just">
              <a:lnSpc>
                <a:spcPct val="100000"/>
              </a:lnSpc>
            </a:pPr>
            <a:endParaRPr b="0" lang="sk-SK" sz="1800" spc="-1" strike="noStrike">
              <a:latin typeface="Arial"/>
            </a:endParaRPr>
          </a:p>
          <a:p>
            <a:pPr marL="571680" indent="-571320" algn="just">
              <a:lnSpc>
                <a:spcPct val="100000"/>
              </a:lnSpc>
              <a:buClr>
                <a:srgbClr val="000000"/>
              </a:buClr>
              <a:buFont typeface="Arial"/>
              <a:buChar char="•"/>
            </a:pPr>
            <a:r>
              <a:rPr b="0" lang="sk-SK" sz="1800" spc="-1" strike="noStrike">
                <a:solidFill>
                  <a:srgbClr val="000000"/>
                </a:solidFill>
                <a:latin typeface="Times New Roman"/>
                <a:ea typeface="Calibri"/>
              </a:rPr>
              <a:t>Slovensko sa v zmysle Európskej sociálnej charty zaviazalo prijať alebo podporovať buď priamo, alebo v spolupráci s verejnými alebo súkromnými organizáciami príslušné opatrenia zamerané napr. na umožnenie zostať seniorom podľa možnosti čo najdlhšie plnohodnotnými členmi spoločnosti.</a:t>
            </a:r>
            <a:endParaRPr b="0" lang="sk-SK" sz="1800" spc="-1" strike="noStrike">
              <a:latin typeface="Arial"/>
            </a:endParaRPr>
          </a:p>
          <a:p>
            <a:pPr algn="just">
              <a:lnSpc>
                <a:spcPct val="100000"/>
              </a:lnSpc>
            </a:pPr>
            <a:endParaRPr b="0" lang="sk-SK" sz="1800" spc="-1" strike="noStrike">
              <a:latin typeface="Arial"/>
            </a:endParaRPr>
          </a:p>
          <a:p>
            <a:pPr marL="571680" indent="-571320" algn="just">
              <a:lnSpc>
                <a:spcPct val="100000"/>
              </a:lnSpc>
              <a:buClr>
                <a:srgbClr val="000000"/>
              </a:buClr>
              <a:buFont typeface="Arial"/>
              <a:buChar char="•"/>
            </a:pPr>
            <a:r>
              <a:rPr b="0" lang="sk-SK" sz="1800" spc="-1" strike="noStrike">
                <a:solidFill>
                  <a:srgbClr val="000000"/>
                </a:solidFill>
                <a:latin typeface="Times New Roman"/>
                <a:ea typeface="Calibri"/>
              </a:rPr>
              <a:t>Osoby, ktoré spadajú pod dlhodobú starostlivosť, sú dlhodobo vystavené problémom najmä s finančnou a miestnou dostupnosťou, ktorú supluje vo veľkej miere rodina. Štát v súčasnosti v nedostatočnej miere pristupuje k svojim záväzkom z pohľadu ústavných práv a prijatých záväzkov.</a:t>
            </a:r>
            <a:endParaRPr b="0" lang="sk-SK" sz="1800" spc="-1" strike="noStrike">
              <a:latin typeface="Arial"/>
            </a:endParaRPr>
          </a:p>
          <a:p>
            <a:pPr algn="just">
              <a:lnSpc>
                <a:spcPct val="100000"/>
              </a:lnSpc>
            </a:pPr>
            <a:endParaRPr b="0" lang="sk-SK" sz="1800" spc="-1" strike="noStrike">
              <a:latin typeface="Arial"/>
            </a:endParaRPr>
          </a:p>
          <a:p>
            <a:pPr algn="just">
              <a:lnSpc>
                <a:spcPct val="100000"/>
              </a:lnSpc>
            </a:pPr>
            <a:endParaRPr b="0" lang="sk-SK" sz="1800" spc="-1" strike="noStrike">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9" name="TextShape 1"/>
          <p:cNvSpPr txBox="1"/>
          <p:nvPr/>
        </p:nvSpPr>
        <p:spPr>
          <a:xfrm>
            <a:off x="540000" y="182520"/>
            <a:ext cx="8999640" cy="1257120"/>
          </a:xfrm>
          <a:prstGeom prst="rect">
            <a:avLst/>
          </a:prstGeom>
          <a:noFill/>
          <a:ln w="0">
            <a:noFill/>
          </a:ln>
        </p:spPr>
        <p:txBody>
          <a:bodyPr lIns="0" rIns="0" tIns="0" bIns="0" anchor="ctr">
            <a:noAutofit/>
          </a:bodyPr>
          <a:p>
            <a:pPr>
              <a:lnSpc>
                <a:spcPct val="90000"/>
              </a:lnSpc>
            </a:pPr>
            <a:r>
              <a:rPr b="0" lang="sk-SK" sz="4400" spc="-1" strike="noStrike">
                <a:solidFill>
                  <a:srgbClr val="000000"/>
                </a:solidFill>
                <a:latin typeface="Times New Roman"/>
                <a:ea typeface="DejaVu Sans"/>
              </a:rPr>
              <a:t>Dlhodobá starostlivosť</a:t>
            </a:r>
            <a:endParaRPr b="0" lang="sk-SK" sz="4400" spc="-1" strike="noStrike">
              <a:solidFill>
                <a:srgbClr val="000000"/>
              </a:solidFill>
              <a:latin typeface="Arial"/>
            </a:endParaRPr>
          </a:p>
        </p:txBody>
      </p:sp>
      <p:sp>
        <p:nvSpPr>
          <p:cNvPr id="100" name="TextShape 2"/>
          <p:cNvSpPr txBox="1"/>
          <p:nvPr/>
        </p:nvSpPr>
        <p:spPr>
          <a:xfrm>
            <a:off x="180000" y="1800000"/>
            <a:ext cx="9162000" cy="4761000"/>
          </a:xfrm>
          <a:prstGeom prst="rect">
            <a:avLst/>
          </a:prstGeom>
          <a:noFill/>
          <a:ln w="0">
            <a:noFill/>
          </a:ln>
        </p:spPr>
        <p:txBody>
          <a:bodyPr lIns="0" rIns="0" tIns="0" bIns="0" anchor="ctr">
            <a:noAutofit/>
          </a:bodyPr>
          <a:p>
            <a:pPr marL="228600" indent="-228240" algn="just">
              <a:lnSpc>
                <a:spcPct val="90000"/>
              </a:lnSpc>
              <a:spcBef>
                <a:spcPts val="1001"/>
              </a:spcBef>
              <a:buClr>
                <a:srgbClr val="000000"/>
              </a:buClr>
              <a:buFont typeface="Arial"/>
              <a:buChar char="•"/>
            </a:pPr>
            <a:r>
              <a:rPr b="0" lang="sk-SK" sz="2000" spc="-1" strike="noStrike">
                <a:solidFill>
                  <a:srgbClr val="000000"/>
                </a:solidFill>
                <a:latin typeface="Times New Roman"/>
                <a:ea typeface="Calibri"/>
              </a:rPr>
              <a:t> </a:t>
            </a:r>
            <a:r>
              <a:rPr b="0" lang="sk-SK" sz="2000" spc="-1" strike="noStrike">
                <a:solidFill>
                  <a:srgbClr val="000000"/>
                </a:solidFill>
                <a:latin typeface="Times New Roman"/>
                <a:ea typeface="Calibri"/>
              </a:rPr>
              <a:t>Služby dlhodobej starostlivosti musia byť všeobecne dostupné, teda nezávislé od majetku či príjmu, cenovo dostupné, vysoko kvalitné, musia zaručiť spravodlivý prístup pre všetky znevýhodnené osoby. </a:t>
            </a:r>
            <a:endParaRPr b="0" lang="sk-SK" sz="2000" spc="-1" strike="noStrike">
              <a:latin typeface="Arial"/>
            </a:endParaRPr>
          </a:p>
          <a:p>
            <a:pPr algn="just">
              <a:lnSpc>
                <a:spcPct val="90000"/>
              </a:lnSpc>
              <a:spcBef>
                <a:spcPts val="1001"/>
              </a:spcBef>
              <a:tabLst>
                <a:tab algn="l" pos="0"/>
              </a:tabLst>
            </a:pPr>
            <a:endParaRPr b="0" lang="sk-SK" sz="2000" spc="-1" strike="noStrike">
              <a:latin typeface="Arial"/>
            </a:endParaRPr>
          </a:p>
          <a:p>
            <a:pPr marL="228600" indent="-228240" algn="just">
              <a:lnSpc>
                <a:spcPct val="90000"/>
              </a:lnSpc>
              <a:spcBef>
                <a:spcPts val="1001"/>
              </a:spcBef>
              <a:buClr>
                <a:srgbClr val="000000"/>
              </a:buClr>
              <a:buFont typeface="Arial"/>
              <a:buChar char="•"/>
              <a:tabLst>
                <a:tab algn="l" pos="0"/>
              </a:tabLst>
            </a:pPr>
            <a:r>
              <a:rPr b="0" lang="sk-SK" sz="2000" spc="-1" strike="noStrike">
                <a:solidFill>
                  <a:srgbClr val="000000"/>
                </a:solidFill>
                <a:latin typeface="Times New Roman"/>
                <a:ea typeface="Calibri"/>
              </a:rPr>
              <a:t>Služby dlhodobej starostlivosti musia zodpovedať potrebám prijímateľov (Uznesenie EK, 2011, INI, čl. 35), a nielen záujmom poskytovateľov (verejných a neverejných).</a:t>
            </a:r>
            <a:endParaRPr b="0" lang="sk-SK" sz="2000" spc="-1" strike="noStrike">
              <a:latin typeface="Arial"/>
            </a:endParaRPr>
          </a:p>
          <a:p>
            <a:pPr algn="just">
              <a:lnSpc>
                <a:spcPct val="90000"/>
              </a:lnSpc>
              <a:spcBef>
                <a:spcPts val="1001"/>
              </a:spcBef>
              <a:tabLst>
                <a:tab algn="l" pos="0"/>
              </a:tabLst>
            </a:pPr>
            <a:endParaRPr b="0" lang="sk-SK" sz="2000" spc="-1" strike="noStrike">
              <a:latin typeface="Arial"/>
            </a:endParaRPr>
          </a:p>
          <a:p>
            <a:pPr marL="228600" indent="-228240" algn="just">
              <a:lnSpc>
                <a:spcPct val="90000"/>
              </a:lnSpc>
              <a:spcBef>
                <a:spcPts val="1001"/>
              </a:spcBef>
              <a:buClr>
                <a:srgbClr val="000000"/>
              </a:buClr>
              <a:buFont typeface="Arial"/>
              <a:buChar char="•"/>
              <a:tabLst>
                <a:tab algn="l" pos="0"/>
              </a:tabLst>
            </a:pPr>
            <a:r>
              <a:rPr b="0" lang="sk-SK" sz="2000" spc="-1" strike="noStrike">
                <a:solidFill>
                  <a:srgbClr val="000000"/>
                </a:solidFill>
                <a:latin typeface="Times New Roman"/>
                <a:ea typeface="Calibri"/>
              </a:rPr>
              <a:t>Seniori a seniorky majú právo slobodne si zvoliť spôsob života a viesť nezávislý život v ich zvyčajnom prostredí tak dlho, ako si želajú a ako je to možné.</a:t>
            </a:r>
            <a:endParaRPr b="0" lang="sk-SK" sz="2000" spc="-1" strike="noStrike">
              <a:latin typeface="Arial"/>
            </a:endParaRPr>
          </a:p>
          <a:p>
            <a:pPr algn="just">
              <a:lnSpc>
                <a:spcPct val="90000"/>
              </a:lnSpc>
              <a:spcBef>
                <a:spcPts val="1001"/>
              </a:spcBef>
              <a:tabLst>
                <a:tab algn="l" pos="0"/>
              </a:tabLst>
            </a:pPr>
            <a:endParaRPr b="0" lang="sk-SK" sz="2000" spc="-1" strike="noStrike">
              <a:latin typeface="Arial"/>
            </a:endParaRPr>
          </a:p>
          <a:p>
            <a:pPr marL="228600" indent="-228240" algn="just">
              <a:lnSpc>
                <a:spcPct val="90000"/>
              </a:lnSpc>
              <a:spcBef>
                <a:spcPts val="1001"/>
              </a:spcBef>
              <a:buClr>
                <a:srgbClr val="000000"/>
              </a:buClr>
              <a:buFont typeface="Arial"/>
              <a:buChar char="•"/>
              <a:tabLst>
                <a:tab algn="l" pos="0"/>
              </a:tabLst>
            </a:pPr>
            <a:r>
              <a:rPr b="0" lang="sk-SK" sz="2000" spc="-1" strike="noStrike">
                <a:solidFill>
                  <a:srgbClr val="000000"/>
                </a:solidFill>
                <a:latin typeface="Times New Roman"/>
                <a:ea typeface="Calibri"/>
              </a:rPr>
              <a:t>Viac na: </a:t>
            </a:r>
            <a:r>
              <a:rPr b="0" lang="sk-SK" sz="1600" spc="-1" strike="noStrike" u="sng">
                <a:solidFill>
                  <a:srgbClr val="0000ff"/>
                </a:solidFill>
                <a:uFillTx/>
                <a:latin typeface="Times New Roman"/>
                <a:ea typeface="DejaVu Sans"/>
                <a:hlinkClick r:id="rId1"/>
              </a:rPr>
              <a:t>https://www.iz.sk/download-files/sk/evs/dlhodoba-starostlivost-prehlad.pdf</a:t>
            </a:r>
            <a:endParaRPr b="0" lang="sk-SK" sz="1600" spc="-1" strike="noStrike">
              <a:latin typeface="Arial"/>
            </a:endParaRPr>
          </a:p>
          <a:p>
            <a:pPr algn="just">
              <a:lnSpc>
                <a:spcPct val="90000"/>
              </a:lnSpc>
              <a:spcBef>
                <a:spcPts val="1001"/>
              </a:spcBef>
              <a:tabLst>
                <a:tab algn="l" pos="0"/>
              </a:tabLst>
            </a:pPr>
            <a:endParaRPr b="0" lang="sk-SK" sz="1600" spc="-1" strike="noStrike">
              <a:latin typeface="Arial"/>
            </a:endParaRPr>
          </a:p>
          <a:p>
            <a:pPr algn="just">
              <a:lnSpc>
                <a:spcPct val="90000"/>
              </a:lnSpc>
              <a:spcBef>
                <a:spcPts val="1001"/>
              </a:spcBef>
              <a:tabLst>
                <a:tab algn="l" pos="0"/>
              </a:tabLst>
            </a:pPr>
            <a:endParaRPr b="0" lang="sk-SK" sz="1600" spc="-1" strike="noStrike">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 name="TextShape 1"/>
          <p:cNvSpPr txBox="1"/>
          <p:nvPr/>
        </p:nvSpPr>
        <p:spPr>
          <a:xfrm>
            <a:off x="540000" y="182520"/>
            <a:ext cx="8999640" cy="1257120"/>
          </a:xfrm>
          <a:prstGeom prst="rect">
            <a:avLst/>
          </a:prstGeom>
          <a:noFill/>
          <a:ln w="0">
            <a:noFill/>
          </a:ln>
        </p:spPr>
        <p:txBody>
          <a:bodyPr lIns="0" rIns="0" tIns="0" bIns="0" anchor="ctr">
            <a:noAutofit/>
          </a:bodyPr>
          <a:p>
            <a:pPr>
              <a:lnSpc>
                <a:spcPct val="90000"/>
              </a:lnSpc>
            </a:pPr>
            <a:r>
              <a:rPr b="0" lang="sk-SK" sz="4400" spc="-1" strike="noStrike">
                <a:solidFill>
                  <a:srgbClr val="000000"/>
                </a:solidFill>
                <a:latin typeface="Times New Roman"/>
                <a:ea typeface="DejaVu Sans"/>
              </a:rPr>
              <a:t>Dostupnosť sociálnych služieb pre seniorov a seniorky</a:t>
            </a:r>
            <a:endParaRPr b="0" lang="sk-SK" sz="4400" spc="-1" strike="noStrike">
              <a:solidFill>
                <a:srgbClr val="000000"/>
              </a:solidFill>
              <a:latin typeface="Arial"/>
            </a:endParaRPr>
          </a:p>
        </p:txBody>
      </p:sp>
      <p:sp>
        <p:nvSpPr>
          <p:cNvPr id="102" name="TextShape 2"/>
          <p:cNvSpPr txBox="1"/>
          <p:nvPr/>
        </p:nvSpPr>
        <p:spPr>
          <a:xfrm>
            <a:off x="180000" y="1800000"/>
            <a:ext cx="9162000" cy="4761000"/>
          </a:xfrm>
          <a:prstGeom prst="rect">
            <a:avLst/>
          </a:prstGeom>
          <a:noFill/>
          <a:ln w="0">
            <a:noFill/>
          </a:ln>
        </p:spPr>
        <p:txBody>
          <a:bodyPr lIns="0" rIns="0" tIns="0" bIns="0" anchor="ctr">
            <a:noAutofit/>
          </a:bodyPr>
          <a:p>
            <a:pPr marL="228600" indent="-228240" algn="just">
              <a:lnSpc>
                <a:spcPct val="90000"/>
              </a:lnSpc>
              <a:spcBef>
                <a:spcPts val="1001"/>
              </a:spcBef>
              <a:buClr>
                <a:srgbClr val="000000"/>
              </a:buClr>
              <a:buFont typeface="Arial"/>
              <a:buChar char="•"/>
            </a:pPr>
            <a:r>
              <a:rPr b="0" lang="sk-SK" sz="2800" spc="-1" strike="noStrike">
                <a:solidFill>
                  <a:srgbClr val="000000"/>
                </a:solidFill>
                <a:latin typeface="Times New Roman"/>
                <a:ea typeface="DejaVu Sans"/>
              </a:rPr>
              <a:t>Dostupnosť sociálnych služieb sa výrazne líši v závislosti od regiónu a typu poskytovanej služby.</a:t>
            </a:r>
            <a:endParaRPr b="0" lang="sk-SK" sz="2800" spc="-1" strike="noStrike">
              <a:latin typeface="Arial"/>
            </a:endParaRPr>
          </a:p>
          <a:p>
            <a:pPr algn="just">
              <a:lnSpc>
                <a:spcPct val="90000"/>
              </a:lnSpc>
              <a:spcBef>
                <a:spcPts val="1001"/>
              </a:spcBef>
            </a:pPr>
            <a:endParaRPr b="0" lang="sk-SK" sz="2800" spc="-1" strike="noStrike">
              <a:latin typeface="Arial"/>
            </a:endParaRPr>
          </a:p>
          <a:p>
            <a:pPr marL="228600" indent="-228240" algn="just">
              <a:lnSpc>
                <a:spcPct val="90000"/>
              </a:lnSpc>
              <a:spcBef>
                <a:spcPts val="1001"/>
              </a:spcBef>
              <a:buClr>
                <a:srgbClr val="000000"/>
              </a:buClr>
              <a:buFont typeface="Arial"/>
              <a:buChar char="•"/>
            </a:pPr>
            <a:r>
              <a:rPr b="0" lang="sk-SK" sz="2800" spc="-1" strike="noStrike">
                <a:solidFill>
                  <a:srgbClr val="000000"/>
                </a:solidFill>
                <a:latin typeface="Times New Roman"/>
                <a:ea typeface="Calibri"/>
              </a:rPr>
              <a:t>Osoby, ktoré spadajú pod dlhodobú starostlivosť, sú dlhodobo vystavené problémom najmä s finančnou a miestnou dostupnosťou, ktorú supluje vo veľkej miere rodina. Štát v súčasnosti v nedostatočnej miere pristupuje k svojim záväzkom z pohľadu ústavných práv a prijatých záväzkov.</a:t>
            </a:r>
            <a:endParaRPr b="0" lang="sk-SK" sz="2800" spc="-1" strike="noStrike">
              <a:latin typeface="Arial"/>
            </a:endParaRPr>
          </a:p>
          <a:p>
            <a:pPr algn="just">
              <a:lnSpc>
                <a:spcPct val="90000"/>
              </a:lnSpc>
              <a:spcBef>
                <a:spcPts val="1001"/>
              </a:spcBef>
            </a:pPr>
            <a:endParaRPr b="0" lang="sk-SK" sz="2800" spc="-1" strike="noStrike">
              <a:latin typeface="Arial"/>
            </a:endParaRPr>
          </a:p>
          <a:p>
            <a:pPr algn="just">
              <a:lnSpc>
                <a:spcPct val="90000"/>
              </a:lnSpc>
              <a:spcBef>
                <a:spcPts val="1001"/>
              </a:spcBef>
            </a:pPr>
            <a:endParaRPr b="0" lang="sk-SK" sz="2800" spc="-1" strike="noStrike">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 name="TextShape 1"/>
          <p:cNvSpPr txBox="1"/>
          <p:nvPr/>
        </p:nvSpPr>
        <p:spPr>
          <a:xfrm>
            <a:off x="540000" y="182520"/>
            <a:ext cx="8999640" cy="1257120"/>
          </a:xfrm>
          <a:prstGeom prst="rect">
            <a:avLst/>
          </a:prstGeom>
          <a:noFill/>
          <a:ln w="0">
            <a:noFill/>
          </a:ln>
        </p:spPr>
        <p:txBody>
          <a:bodyPr lIns="0" rIns="0" tIns="0" bIns="0" anchor="ctr">
            <a:noAutofit/>
          </a:bodyPr>
          <a:p>
            <a:pPr>
              <a:lnSpc>
                <a:spcPct val="90000"/>
              </a:lnSpc>
            </a:pPr>
            <a:br/>
            <a:br/>
            <a:r>
              <a:rPr b="0" lang="sk-SK" sz="2800" spc="-1" strike="noStrike">
                <a:solidFill>
                  <a:srgbClr val="181818"/>
                </a:solidFill>
                <a:latin typeface="Times New Roman"/>
                <a:ea typeface="Times New Roman"/>
              </a:rPr>
              <a:t>Druhy a počty zariadení na Slovensku </a:t>
            </a:r>
            <a:r>
              <a:rPr b="0" i="1" lang="sk-SK" sz="2800" spc="-1" strike="noStrike">
                <a:solidFill>
                  <a:srgbClr val="181818"/>
                </a:solidFill>
                <a:latin typeface="Times New Roman"/>
                <a:ea typeface="Times New Roman"/>
              </a:rPr>
              <a:t>(Zdroj: Centrálny register poskytovateľov sociálnych služieb, stav k 1. 9. 2019)</a:t>
            </a:r>
            <a:br/>
            <a:endParaRPr b="0" lang="sk-SK" sz="2800" spc="-1" strike="noStrike">
              <a:solidFill>
                <a:srgbClr val="000000"/>
              </a:solidFill>
              <a:latin typeface="Arial"/>
            </a:endParaRPr>
          </a:p>
        </p:txBody>
      </p:sp>
      <p:sp>
        <p:nvSpPr>
          <p:cNvPr id="104" name="TextShape 2"/>
          <p:cNvSpPr txBox="1"/>
          <p:nvPr/>
        </p:nvSpPr>
        <p:spPr>
          <a:xfrm>
            <a:off x="180000" y="1800000"/>
            <a:ext cx="9162000" cy="4761000"/>
          </a:xfrm>
          <a:prstGeom prst="rect">
            <a:avLst/>
          </a:prstGeom>
          <a:noFill/>
          <a:ln w="0">
            <a:noFill/>
          </a:ln>
        </p:spPr>
        <p:txBody>
          <a:bodyPr lIns="0" rIns="0" tIns="0" bIns="0" anchor="ctr">
            <a:noAutofit/>
          </a:bodyPr>
          <a:p>
            <a:pPr algn="just">
              <a:lnSpc>
                <a:spcPct val="90000"/>
              </a:lnSpc>
              <a:spcBef>
                <a:spcPts val="1001"/>
              </a:spcBef>
              <a:tabLst>
                <a:tab algn="l" pos="0"/>
              </a:tabLst>
            </a:pPr>
            <a:endParaRPr b="0" lang="sk-SK" sz="3200" spc="-1" strike="noStrike">
              <a:latin typeface="Arial"/>
            </a:endParaRPr>
          </a:p>
          <a:p>
            <a:pPr>
              <a:lnSpc>
                <a:spcPct val="90000"/>
              </a:lnSpc>
              <a:spcBef>
                <a:spcPts val="1001"/>
              </a:spcBef>
              <a:tabLst>
                <a:tab algn="l" pos="0"/>
              </a:tabLst>
            </a:pPr>
            <a:endParaRPr b="0" lang="sk-SK" sz="3200" spc="-1" strike="noStrike">
              <a:latin typeface="Arial"/>
            </a:endParaRPr>
          </a:p>
          <a:p>
            <a:pPr>
              <a:lnSpc>
                <a:spcPct val="90000"/>
              </a:lnSpc>
              <a:spcBef>
                <a:spcPts val="1001"/>
              </a:spcBef>
              <a:tabLst>
                <a:tab algn="l" pos="0"/>
              </a:tabLst>
            </a:pPr>
            <a:endParaRPr b="0" lang="sk-SK" sz="3200" spc="-1" strike="noStrike">
              <a:latin typeface="Arial"/>
            </a:endParaRPr>
          </a:p>
          <a:p>
            <a:pPr>
              <a:lnSpc>
                <a:spcPct val="90000"/>
              </a:lnSpc>
              <a:spcBef>
                <a:spcPts val="1001"/>
              </a:spcBef>
              <a:tabLst>
                <a:tab algn="l" pos="0"/>
              </a:tabLst>
            </a:pPr>
            <a:endParaRPr b="0" lang="sk-SK" sz="3200" spc="-1" strike="noStrike">
              <a:latin typeface="Arial"/>
            </a:endParaRPr>
          </a:p>
          <a:p>
            <a:pPr>
              <a:lnSpc>
                <a:spcPct val="90000"/>
              </a:lnSpc>
              <a:spcBef>
                <a:spcPts val="1001"/>
              </a:spcBef>
              <a:tabLst>
                <a:tab algn="l" pos="0"/>
              </a:tabLst>
            </a:pPr>
            <a:endParaRPr b="0" lang="sk-SK" sz="3200" spc="-1" strike="noStrike">
              <a:latin typeface="Arial"/>
            </a:endParaRPr>
          </a:p>
          <a:p>
            <a:pPr>
              <a:lnSpc>
                <a:spcPct val="90000"/>
              </a:lnSpc>
              <a:spcBef>
                <a:spcPts val="1001"/>
              </a:spcBef>
              <a:tabLst>
                <a:tab algn="l" pos="0"/>
              </a:tabLst>
            </a:pPr>
            <a:endParaRPr b="0" lang="sk-SK" sz="3200" spc="-1" strike="noStrike">
              <a:latin typeface="Arial"/>
            </a:endParaRPr>
          </a:p>
          <a:p>
            <a:pPr>
              <a:lnSpc>
                <a:spcPct val="90000"/>
              </a:lnSpc>
              <a:spcBef>
                <a:spcPts val="1001"/>
              </a:spcBef>
              <a:tabLst>
                <a:tab algn="l" pos="0"/>
              </a:tabLst>
            </a:pPr>
            <a:endParaRPr b="0" lang="sk-SK" sz="3200" spc="-1" strike="noStrike">
              <a:latin typeface="Arial"/>
            </a:endParaRPr>
          </a:p>
        </p:txBody>
      </p:sp>
      <p:graphicFrame>
        <p:nvGraphicFramePr>
          <p:cNvPr id="105" name="Table 3"/>
          <p:cNvGraphicFramePr/>
          <p:nvPr/>
        </p:nvGraphicFramePr>
        <p:xfrm>
          <a:off x="180000" y="2143440"/>
          <a:ext cx="9720360" cy="4306320"/>
        </p:xfrm>
        <a:graphic>
          <a:graphicData uri="http://schemas.openxmlformats.org/drawingml/2006/table">
            <a:tbl>
              <a:tblPr/>
              <a:tblGrid>
                <a:gridCol w="8134560"/>
                <a:gridCol w="1585800"/>
              </a:tblGrid>
              <a:tr h="454680">
                <a:tc>
                  <a:txBody>
                    <a:bodyPr lIns="37800" rIns="37800" tIns="37800" bIns="37800">
                      <a:noAutofit/>
                    </a:bodyPr>
                    <a:p>
                      <a:pPr algn="ctr">
                        <a:lnSpc>
                          <a:spcPct val="107000"/>
                        </a:lnSpc>
                        <a:spcAft>
                          <a:spcPts val="799"/>
                        </a:spcAft>
                      </a:pPr>
                      <a:r>
                        <a:rPr b="1" lang="sk-SK" sz="1200" spc="-1" strike="noStrike">
                          <a:solidFill>
                            <a:srgbClr val="ffffff"/>
                          </a:solidFill>
                          <a:latin typeface="Arial"/>
                          <a:ea typeface="DejaVu Sans"/>
                        </a:rPr>
                        <a:t>Druh zariadenia</a:t>
                      </a:r>
                      <a:endParaRPr b="0" lang="sk-SK" sz="1200" spc="-1" strike="noStrike">
                        <a:latin typeface="Arial"/>
                      </a:endParaRPr>
                    </a:p>
                  </a:txBody>
                  <a:tcPr marL="37800" marR="37800">
                    <a:lnL w="12240">
                      <a:solidFill>
                        <a:srgbClr val="ffffff"/>
                      </a:solidFill>
                    </a:lnL>
                    <a:lnR w="12240">
                      <a:solidFill>
                        <a:srgbClr val="ffffff"/>
                      </a:solidFill>
                    </a:lnR>
                    <a:lnT w="12240">
                      <a:solidFill>
                        <a:srgbClr val="ffffff"/>
                      </a:solidFill>
                    </a:lnT>
                    <a:lnB w="38160">
                      <a:solidFill>
                        <a:srgbClr val="ffffff"/>
                      </a:solidFill>
                    </a:lnB>
                    <a:solidFill>
                      <a:srgbClr val="4f81bd"/>
                    </a:solidFill>
                  </a:tcPr>
                </a:tc>
                <a:tc>
                  <a:txBody>
                    <a:bodyPr lIns="37800" rIns="37800" tIns="37800" bIns="37800">
                      <a:noAutofit/>
                    </a:bodyPr>
                    <a:p>
                      <a:pPr algn="ctr">
                        <a:lnSpc>
                          <a:spcPct val="107000"/>
                        </a:lnSpc>
                        <a:spcAft>
                          <a:spcPts val="799"/>
                        </a:spcAft>
                      </a:pPr>
                      <a:r>
                        <a:rPr b="1" lang="sk-SK" sz="1200" spc="-1" strike="noStrike">
                          <a:solidFill>
                            <a:srgbClr val="ffffff"/>
                          </a:solidFill>
                          <a:latin typeface="Arial"/>
                          <a:ea typeface="DejaVu Sans"/>
                        </a:rPr>
                        <a:t>Počet</a:t>
                      </a:r>
                      <a:endParaRPr b="0" lang="sk-SK" sz="1200" spc="-1" strike="noStrike">
                        <a:latin typeface="Arial"/>
                      </a:endParaRPr>
                    </a:p>
                  </a:txBody>
                  <a:tcPr marL="37800" marR="37800">
                    <a:lnL w="12240">
                      <a:solidFill>
                        <a:srgbClr val="ffffff"/>
                      </a:solidFill>
                    </a:lnL>
                    <a:lnR w="12240">
                      <a:solidFill>
                        <a:srgbClr val="ffffff"/>
                      </a:solidFill>
                    </a:lnR>
                    <a:lnT w="12240">
                      <a:solidFill>
                        <a:srgbClr val="ffffff"/>
                      </a:solidFill>
                    </a:lnT>
                    <a:lnB w="38160">
                      <a:solidFill>
                        <a:srgbClr val="ffffff"/>
                      </a:solidFill>
                    </a:lnB>
                    <a:solidFill>
                      <a:srgbClr val="4f81bd"/>
                    </a:solidFill>
                  </a:tcPr>
                </a:tc>
              </a:tr>
              <a:tr h="427680">
                <a:tc>
                  <a:txBody>
                    <a:bodyPr lIns="37800" rIns="37800" tIns="37800" bIns="37800">
                      <a:noAutofit/>
                    </a:bodyPr>
                    <a:p>
                      <a:pPr>
                        <a:lnSpc>
                          <a:spcPct val="107000"/>
                        </a:lnSpc>
                        <a:spcAft>
                          <a:spcPts val="799"/>
                        </a:spcAft>
                      </a:pPr>
                      <a:r>
                        <a:rPr b="1" lang="sk-SK" sz="1100" spc="-1" strike="noStrike">
                          <a:solidFill>
                            <a:srgbClr val="ffffff"/>
                          </a:solidFill>
                          <a:latin typeface="Arial"/>
                          <a:ea typeface="DejaVu Sans"/>
                        </a:rPr>
                        <a:t>Denné centrum</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4f81bd"/>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260</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r>
              <a:tr h="427680">
                <a:tc>
                  <a:txBody>
                    <a:bodyPr lIns="37800" rIns="37800" tIns="37800" bIns="37800">
                      <a:noAutofit/>
                    </a:bodyPr>
                    <a:p>
                      <a:pPr>
                        <a:lnSpc>
                          <a:spcPct val="107000"/>
                        </a:lnSpc>
                        <a:spcAft>
                          <a:spcPts val="799"/>
                        </a:spcAft>
                      </a:pPr>
                      <a:r>
                        <a:rPr b="1" lang="sk-SK" sz="1100" spc="-1" strike="noStrike">
                          <a:solidFill>
                            <a:srgbClr val="ffffff"/>
                          </a:solidFill>
                          <a:latin typeface="Arial"/>
                          <a:ea typeface="DejaVu Sans"/>
                        </a:rPr>
                        <a:t>Denný stacionár</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4f81bd"/>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227</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r>
              <a:tr h="427680">
                <a:tc>
                  <a:txBody>
                    <a:bodyPr lIns="37800" rIns="37800" tIns="37800" bIns="37800">
                      <a:noAutofit/>
                    </a:bodyPr>
                    <a:p>
                      <a:pPr>
                        <a:lnSpc>
                          <a:spcPct val="107000"/>
                        </a:lnSpc>
                        <a:spcAft>
                          <a:spcPts val="799"/>
                        </a:spcAft>
                      </a:pPr>
                      <a:r>
                        <a:rPr b="1" lang="sk-SK" sz="1100" spc="-1" strike="noStrike">
                          <a:solidFill>
                            <a:srgbClr val="ffffff"/>
                          </a:solidFill>
                          <a:latin typeface="Arial"/>
                          <a:ea typeface="DejaVu Sans"/>
                        </a:rPr>
                        <a:t>Zariadenie pre seniorov</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4f81bd"/>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498</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r>
              <a:tr h="427680">
                <a:tc>
                  <a:txBody>
                    <a:bodyPr lIns="37800" rIns="37800" tIns="37800" bIns="37800">
                      <a:noAutofit/>
                    </a:bodyPr>
                    <a:p>
                      <a:pPr>
                        <a:lnSpc>
                          <a:spcPct val="107000"/>
                        </a:lnSpc>
                        <a:spcAft>
                          <a:spcPts val="799"/>
                        </a:spcAft>
                      </a:pPr>
                      <a:r>
                        <a:rPr b="1" lang="sk-SK" sz="1100" spc="-1" strike="noStrike">
                          <a:solidFill>
                            <a:srgbClr val="ffffff"/>
                          </a:solidFill>
                          <a:latin typeface="Arial"/>
                          <a:ea typeface="DejaVu Sans"/>
                        </a:rPr>
                        <a:t>Domov sociálnych služieb</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4f81bd"/>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490</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r>
              <a:tr h="427680">
                <a:tc>
                  <a:txBody>
                    <a:bodyPr lIns="37800" rIns="37800" tIns="37800" bIns="37800">
                      <a:noAutofit/>
                    </a:bodyPr>
                    <a:p>
                      <a:pPr>
                        <a:lnSpc>
                          <a:spcPct val="107000"/>
                        </a:lnSpc>
                        <a:spcAft>
                          <a:spcPts val="799"/>
                        </a:spcAft>
                      </a:pPr>
                      <a:r>
                        <a:rPr b="1" lang="sk-SK" sz="1100" spc="-1" strike="noStrike">
                          <a:solidFill>
                            <a:srgbClr val="ffffff"/>
                          </a:solidFill>
                          <a:latin typeface="Arial"/>
                          <a:ea typeface="DejaVu Sans"/>
                        </a:rPr>
                        <a:t>Opatrovateľská služba</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4f81bd"/>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1 280</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r>
              <a:tr h="427680">
                <a:tc>
                  <a:txBody>
                    <a:bodyPr lIns="37800" rIns="37800" tIns="37800" bIns="37800">
                      <a:noAutofit/>
                    </a:bodyPr>
                    <a:p>
                      <a:pPr>
                        <a:lnSpc>
                          <a:spcPct val="107000"/>
                        </a:lnSpc>
                        <a:spcAft>
                          <a:spcPts val="799"/>
                        </a:spcAft>
                      </a:pPr>
                      <a:r>
                        <a:rPr b="1" lang="sk-SK" sz="1100" spc="-1" strike="noStrike">
                          <a:solidFill>
                            <a:srgbClr val="ffffff"/>
                          </a:solidFill>
                          <a:latin typeface="Arial"/>
                          <a:ea typeface="DejaVu Sans"/>
                        </a:rPr>
                        <a:t>Podpora samostatného bývania</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4f81bd"/>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6</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r>
              <a:tr h="427680">
                <a:tc>
                  <a:txBody>
                    <a:bodyPr lIns="37800" rIns="37800" tIns="37800" bIns="37800">
                      <a:noAutofit/>
                    </a:bodyPr>
                    <a:p>
                      <a:pPr>
                        <a:lnSpc>
                          <a:spcPct val="107000"/>
                        </a:lnSpc>
                        <a:spcAft>
                          <a:spcPts val="799"/>
                        </a:spcAft>
                      </a:pPr>
                      <a:r>
                        <a:rPr b="1" lang="sk-SK" sz="1100" spc="-1" strike="noStrike">
                          <a:solidFill>
                            <a:srgbClr val="ffffff"/>
                          </a:solidFill>
                          <a:latin typeface="Arial"/>
                          <a:ea typeface="DejaVu Sans"/>
                        </a:rPr>
                        <a:t>Nízkoprahové denné centrum</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4f81bd"/>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333</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r>
              <a:tr h="427680">
                <a:tc>
                  <a:txBody>
                    <a:bodyPr lIns="37800" rIns="37800" tIns="37800" bIns="37800">
                      <a:noAutofit/>
                    </a:bodyPr>
                    <a:p>
                      <a:pPr>
                        <a:lnSpc>
                          <a:spcPct val="107000"/>
                        </a:lnSpc>
                        <a:spcAft>
                          <a:spcPts val="799"/>
                        </a:spcAft>
                      </a:pPr>
                      <a:r>
                        <a:rPr b="1" lang="sk-SK" sz="1100" spc="-1" strike="noStrike">
                          <a:solidFill>
                            <a:srgbClr val="ffffff"/>
                          </a:solidFill>
                          <a:latin typeface="Arial"/>
                          <a:ea typeface="DejaVu Sans"/>
                        </a:rPr>
                        <a:t>Špecializované zariadenie</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4f81bd"/>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288</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r>
              <a:tr h="430200">
                <a:tc>
                  <a:txBody>
                    <a:bodyPr lIns="37800" rIns="37800" tIns="37800" bIns="37800">
                      <a:noAutofit/>
                    </a:bodyPr>
                    <a:p>
                      <a:pPr>
                        <a:lnSpc>
                          <a:spcPct val="107000"/>
                        </a:lnSpc>
                        <a:spcAft>
                          <a:spcPts val="799"/>
                        </a:spcAft>
                      </a:pPr>
                      <a:r>
                        <a:rPr b="1" lang="sk-SK" sz="1100" spc="-1" strike="noStrike">
                          <a:solidFill>
                            <a:srgbClr val="ffffff"/>
                          </a:solidFill>
                          <a:latin typeface="Arial"/>
                          <a:ea typeface="DejaVu Sans"/>
                        </a:rPr>
                        <a:t>Sprostredkovanie osobnej asistencie</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4f81bd"/>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16</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r>
            </a:tbl>
          </a:graphicData>
        </a:graphic>
      </p:graphicFrame>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6" name="TextShape 1"/>
          <p:cNvSpPr txBox="1"/>
          <p:nvPr/>
        </p:nvSpPr>
        <p:spPr>
          <a:xfrm>
            <a:off x="540000" y="182520"/>
            <a:ext cx="8999640" cy="1257120"/>
          </a:xfrm>
          <a:prstGeom prst="rect">
            <a:avLst/>
          </a:prstGeom>
          <a:noFill/>
          <a:ln w="0">
            <a:noFill/>
          </a:ln>
        </p:spPr>
        <p:txBody>
          <a:bodyPr lIns="0" rIns="0" tIns="0" bIns="0" anchor="ctr">
            <a:noAutofit/>
          </a:bodyPr>
          <a:p>
            <a:pPr>
              <a:lnSpc>
                <a:spcPct val="90000"/>
              </a:lnSpc>
            </a:pPr>
            <a:r>
              <a:rPr b="0" lang="sk-SK" sz="2800" spc="-1" strike="noStrike">
                <a:solidFill>
                  <a:srgbClr val="181818"/>
                </a:solidFill>
                <a:latin typeface="Times New Roman"/>
                <a:ea typeface="Times New Roman"/>
              </a:rPr>
              <a:t>Druhy neverejných poskytovateľov sociálnej služby (</a:t>
            </a:r>
            <a:r>
              <a:rPr b="0" i="1" lang="sk-SK" sz="2800" spc="-1" strike="noStrike">
                <a:solidFill>
                  <a:srgbClr val="181818"/>
                </a:solidFill>
                <a:latin typeface="Times New Roman"/>
                <a:ea typeface="Times New Roman"/>
              </a:rPr>
              <a:t>Zdroj: Centrálny register poskytovateľov sociálnych služieb, stav k 1. 9. 2019, vybrané ukazovatele, vlastné spracovanie)</a:t>
            </a:r>
            <a:endParaRPr b="0" lang="sk-SK" sz="2800" spc="-1" strike="noStrike">
              <a:solidFill>
                <a:srgbClr val="000000"/>
              </a:solidFill>
              <a:latin typeface="Arial"/>
            </a:endParaRPr>
          </a:p>
        </p:txBody>
      </p:sp>
      <p:sp>
        <p:nvSpPr>
          <p:cNvPr id="107" name="TextShape 2"/>
          <p:cNvSpPr txBox="1"/>
          <p:nvPr/>
        </p:nvSpPr>
        <p:spPr>
          <a:xfrm>
            <a:off x="180000" y="1800000"/>
            <a:ext cx="9162000" cy="4761000"/>
          </a:xfrm>
          <a:prstGeom prst="rect">
            <a:avLst/>
          </a:prstGeom>
          <a:noFill/>
          <a:ln w="0">
            <a:noFill/>
          </a:ln>
        </p:spPr>
        <p:txBody>
          <a:bodyPr lIns="0" rIns="0" tIns="0" bIns="0" anchor="ctr">
            <a:noAutofit/>
          </a:bodyPr>
          <a:p>
            <a:pPr marL="228600" indent="-228240" algn="just">
              <a:lnSpc>
                <a:spcPct val="90000"/>
              </a:lnSpc>
              <a:spcBef>
                <a:spcPts val="1001"/>
              </a:spcBef>
              <a:buClr>
                <a:srgbClr val="181818"/>
              </a:buClr>
              <a:buFont typeface="Arial"/>
              <a:buChar char="•"/>
            </a:pPr>
            <a:r>
              <a:rPr b="1" lang="sk-SK" sz="1800" spc="-1" strike="noStrike">
                <a:solidFill>
                  <a:srgbClr val="181818"/>
                </a:solidFill>
                <a:latin typeface="Times New Roman"/>
                <a:ea typeface="Times New Roman"/>
              </a:rPr>
              <a:t>Tab. 2</a:t>
            </a:r>
            <a:r>
              <a:rPr b="0" lang="sk-SK" sz="1800" spc="-1" strike="noStrike">
                <a:solidFill>
                  <a:srgbClr val="181818"/>
                </a:solidFill>
                <a:latin typeface="Times New Roman"/>
                <a:ea typeface="Times New Roman"/>
              </a:rPr>
              <a:t> Druhy neverejných poskytovateľov sociálnej služby (</a:t>
            </a:r>
            <a:r>
              <a:rPr b="0" i="1" lang="sk-SK" sz="1800" spc="-1" strike="noStrike">
                <a:solidFill>
                  <a:srgbClr val="181818"/>
                </a:solidFill>
                <a:latin typeface="Times New Roman"/>
                <a:ea typeface="Times New Roman"/>
              </a:rPr>
              <a:t>Zdroj: Centrálny register poskytovateľov sociálnych služieb, stav k 1. 9. 2019, vybrané ukazovatele, vlastné spracovanie)</a:t>
            </a:r>
            <a:endParaRPr b="0" lang="sk-SK" sz="1800" spc="-1" strike="noStrike">
              <a:latin typeface="Arial"/>
            </a:endParaRPr>
          </a:p>
          <a:p>
            <a:pPr algn="just">
              <a:lnSpc>
                <a:spcPct val="90000"/>
              </a:lnSpc>
              <a:spcBef>
                <a:spcPts val="1001"/>
              </a:spcBef>
            </a:pPr>
            <a:endParaRPr b="0" lang="sk-SK" sz="1800" spc="-1" strike="noStrike">
              <a:latin typeface="Arial"/>
            </a:endParaRPr>
          </a:p>
        </p:txBody>
      </p:sp>
      <p:graphicFrame>
        <p:nvGraphicFramePr>
          <p:cNvPr id="108" name="Table 3"/>
          <p:cNvGraphicFramePr/>
          <p:nvPr/>
        </p:nvGraphicFramePr>
        <p:xfrm>
          <a:off x="179280" y="2015640"/>
          <a:ext cx="9603360" cy="3798720"/>
        </p:xfrm>
        <a:graphic>
          <a:graphicData uri="http://schemas.openxmlformats.org/drawingml/2006/table">
            <a:tbl>
              <a:tblPr/>
              <a:tblGrid>
                <a:gridCol w="2448000"/>
                <a:gridCol w="686880"/>
                <a:gridCol w="852120"/>
                <a:gridCol w="1121040"/>
                <a:gridCol w="852120"/>
                <a:gridCol w="685800"/>
                <a:gridCol w="749520"/>
                <a:gridCol w="729360"/>
                <a:gridCol w="686880"/>
                <a:gridCol w="791640"/>
              </a:tblGrid>
              <a:tr h="322560">
                <a:tc>
                  <a:txBody>
                    <a:bodyPr lIns="37800" rIns="37800" tIns="37800" bIns="37800">
                      <a:noAutofit/>
                    </a:bodyPr>
                    <a:p>
                      <a:pPr algn="ctr">
                        <a:lnSpc>
                          <a:spcPct val="107000"/>
                        </a:lnSpc>
                        <a:spcAft>
                          <a:spcPts val="799"/>
                        </a:spcAft>
                      </a:pPr>
                      <a:r>
                        <a:rPr b="1" lang="sk-SK" sz="1200" spc="-1" strike="noStrike">
                          <a:solidFill>
                            <a:srgbClr val="ffffff"/>
                          </a:solidFill>
                          <a:latin typeface="Arial"/>
                          <a:ea typeface="DejaVu Sans"/>
                        </a:rPr>
                        <a:t>Druh zariadenia</a:t>
                      </a:r>
                      <a:endParaRPr b="0" lang="sk-SK" sz="1200" spc="-1" strike="noStrike">
                        <a:latin typeface="Arial"/>
                      </a:endParaRPr>
                    </a:p>
                  </a:txBody>
                  <a:tcPr marL="37800" marR="37800">
                    <a:lnL w="12240">
                      <a:solidFill>
                        <a:srgbClr val="ffffff"/>
                      </a:solidFill>
                    </a:lnL>
                    <a:lnR w="12240">
                      <a:solidFill>
                        <a:srgbClr val="ffffff"/>
                      </a:solidFill>
                    </a:lnR>
                    <a:lnT w="12240">
                      <a:solidFill>
                        <a:srgbClr val="ffffff"/>
                      </a:solidFill>
                    </a:lnT>
                    <a:lnB w="38160">
                      <a:solidFill>
                        <a:srgbClr val="ffffff"/>
                      </a:solidFill>
                    </a:lnB>
                    <a:solidFill>
                      <a:srgbClr val="4f81bd"/>
                    </a:solidFill>
                  </a:tcPr>
                </a:tc>
                <a:tc gridSpan="8">
                  <a:txBody>
                    <a:bodyPr lIns="37800" rIns="37800" tIns="37800" bIns="37800">
                      <a:noAutofit/>
                    </a:bodyPr>
                    <a:p>
                      <a:pPr algn="ctr">
                        <a:lnSpc>
                          <a:spcPct val="107000"/>
                        </a:lnSpc>
                        <a:spcAft>
                          <a:spcPts val="799"/>
                        </a:spcAft>
                      </a:pPr>
                      <a:r>
                        <a:rPr b="1" lang="sk-SK" sz="1200" spc="-1" strike="noStrike">
                          <a:solidFill>
                            <a:srgbClr val="ffffff"/>
                          </a:solidFill>
                          <a:latin typeface="Arial"/>
                          <a:ea typeface="DejaVu Sans"/>
                        </a:rPr>
                        <a:t>Počet</a:t>
                      </a:r>
                      <a:endParaRPr b="0" lang="sk-SK" sz="1200" spc="-1" strike="noStrike">
                        <a:latin typeface="Arial"/>
                      </a:endParaRPr>
                    </a:p>
                  </a:txBody>
                  <a:tcPr marL="37800" marR="37800">
                    <a:lnL w="12240">
                      <a:solidFill>
                        <a:srgbClr val="ffffff"/>
                      </a:solidFill>
                    </a:lnL>
                    <a:lnR w="12240">
                      <a:solidFill>
                        <a:srgbClr val="ffffff"/>
                      </a:solidFill>
                    </a:lnR>
                    <a:lnT w="12240">
                      <a:solidFill>
                        <a:srgbClr val="ffffff"/>
                      </a:solidFill>
                    </a:lnT>
                    <a:lnB w="38160">
                      <a:solidFill>
                        <a:srgbClr val="ffffff"/>
                      </a:solidFill>
                    </a:lnB>
                    <a:solidFill>
                      <a:srgbClr val="4f81bd"/>
                    </a:solidFill>
                  </a:tcPr>
                </a:tc>
                <a:tc hMerge="1">
                  <a:tcPr marL="90000" marR="90000">
                    <a:solidFill>
                      <a:srgbClr val="729fcf"/>
                    </a:solidFill>
                  </a:tcPr>
                </a:tc>
                <a:tc hMerge="1">
                  <a:tcPr marL="90000" marR="90000">
                    <a:solidFill>
                      <a:srgbClr val="729fcf"/>
                    </a:solidFill>
                  </a:tcPr>
                </a:tc>
                <a:tc hMerge="1">
                  <a:tcPr marL="90000" marR="90000">
                    <a:solidFill>
                      <a:srgbClr val="729fcf"/>
                    </a:solidFill>
                  </a:tcPr>
                </a:tc>
                <a:tc hMerge="1">
                  <a:tcPr marL="90000" marR="90000">
                    <a:solidFill>
                      <a:srgbClr val="729fcf"/>
                    </a:solidFill>
                  </a:tcPr>
                </a:tc>
                <a:tc hMerge="1">
                  <a:tcPr marL="90000" marR="90000">
                    <a:solidFill>
                      <a:srgbClr val="729fcf"/>
                    </a:solidFill>
                  </a:tcPr>
                </a:tc>
                <a:tc hMerge="1">
                  <a:tcPr marL="90000" marR="90000">
                    <a:solidFill>
                      <a:srgbClr val="729fcf"/>
                    </a:solidFill>
                  </a:tcPr>
                </a:tc>
                <a:tc hMerge="1">
                  <a:tcPr marL="90000" marR="90000">
                    <a:solidFill>
                      <a:srgbClr val="729fcf"/>
                    </a:solidFill>
                  </a:tcPr>
                </a:tc>
                <a:tc>
                  <a:txBody>
                    <a:bodyPr lIns="37800" rIns="37800" tIns="37800" bIns="37800">
                      <a:noAutofit/>
                    </a:bodyPr>
                    <a:p>
                      <a:pPr algn="ctr">
                        <a:lnSpc>
                          <a:spcPct val="107000"/>
                        </a:lnSpc>
                        <a:spcAft>
                          <a:spcPts val="799"/>
                        </a:spcAft>
                      </a:pPr>
                      <a:r>
                        <a:rPr b="1" lang="sk-SK" sz="1200" spc="-1" strike="noStrike">
                          <a:solidFill>
                            <a:srgbClr val="ffffff"/>
                          </a:solidFill>
                          <a:latin typeface="Arial"/>
                          <a:ea typeface="DejaVu Sans"/>
                        </a:rPr>
                        <a:t>Spolu</a:t>
                      </a:r>
                      <a:endParaRPr b="0" lang="sk-SK" sz="1200" spc="-1" strike="noStrike">
                        <a:latin typeface="Arial"/>
                      </a:endParaRPr>
                    </a:p>
                  </a:txBody>
                  <a:tcPr marL="37800" marR="37800">
                    <a:lnL w="12240">
                      <a:solidFill>
                        <a:srgbClr val="ffffff"/>
                      </a:solidFill>
                    </a:lnL>
                    <a:lnR w="12240">
                      <a:solidFill>
                        <a:srgbClr val="ffffff"/>
                      </a:solidFill>
                    </a:lnR>
                    <a:lnT w="12240">
                      <a:solidFill>
                        <a:srgbClr val="ffffff"/>
                      </a:solidFill>
                    </a:lnT>
                    <a:lnB w="38160">
                      <a:solidFill>
                        <a:srgbClr val="ffffff"/>
                      </a:solidFill>
                    </a:lnB>
                    <a:solidFill>
                      <a:srgbClr val="4f81bd"/>
                    </a:solidFill>
                  </a:tcPr>
                </a:tc>
              </a:tr>
              <a:tr h="303480">
                <a:tc>
                  <a:txBody>
                    <a:bodyPr lIns="37800" rIns="37800" tIns="37800" bIns="37800">
                      <a:noAutofit/>
                    </a:bodyPr>
                    <a:p>
                      <a:pPr>
                        <a:lnSpc>
                          <a:spcPct val="107000"/>
                        </a:lnSpc>
                        <a:spcAft>
                          <a:spcPts val="799"/>
                        </a:spcAft>
                      </a:pPr>
                      <a:r>
                        <a:rPr b="1" lang="sk-SK" sz="1100" spc="-1" strike="noStrike">
                          <a:solidFill>
                            <a:srgbClr val="ffffff"/>
                          </a:solidFill>
                          <a:latin typeface="Arial"/>
                          <a:ea typeface="DejaVu Sans"/>
                        </a:rPr>
                        <a:t>Neverejný poskytovateľ</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4f81bd"/>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ZA</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TN</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BB</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BL</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KE</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NR</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PO</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TT</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SR</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r>
              <a:tr h="303480">
                <a:tc>
                  <a:txBody>
                    <a:bodyPr lIns="37800" rIns="37800" tIns="37800" bIns="37800">
                      <a:noAutofit/>
                    </a:bodyPr>
                    <a:p>
                      <a:pPr>
                        <a:lnSpc>
                          <a:spcPct val="107000"/>
                        </a:lnSpc>
                        <a:spcAft>
                          <a:spcPts val="799"/>
                        </a:spcAft>
                      </a:pPr>
                      <a:r>
                        <a:rPr b="1" lang="sk-SK" sz="1100" spc="-1" strike="noStrike">
                          <a:solidFill>
                            <a:srgbClr val="ffffff"/>
                          </a:solidFill>
                          <a:latin typeface="Arial"/>
                          <a:ea typeface="DejaVu Sans"/>
                        </a:rPr>
                        <a:t>Denný stacionár</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4f81bd"/>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5</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6</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9</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5</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47</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11</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71</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10</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164</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r>
              <a:tr h="303480">
                <a:tc>
                  <a:txBody>
                    <a:bodyPr lIns="37800" rIns="37800" tIns="37800" bIns="37800">
                      <a:noAutofit/>
                    </a:bodyPr>
                    <a:p>
                      <a:pPr>
                        <a:lnSpc>
                          <a:spcPct val="107000"/>
                        </a:lnSpc>
                        <a:spcAft>
                          <a:spcPts val="799"/>
                        </a:spcAft>
                      </a:pPr>
                      <a:r>
                        <a:rPr b="1" lang="sk-SK" sz="1100" spc="-1" strike="noStrike">
                          <a:solidFill>
                            <a:srgbClr val="ffffff"/>
                          </a:solidFill>
                          <a:latin typeface="Arial"/>
                          <a:ea typeface="DejaVu Sans"/>
                        </a:rPr>
                        <a:t>Zariadenie pre seniorov</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4f81bd"/>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28</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36</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28</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22</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34</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49</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50</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29</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276</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r>
              <a:tr h="303480">
                <a:tc>
                  <a:txBody>
                    <a:bodyPr lIns="37800" rIns="37800" tIns="37800" bIns="37800">
                      <a:noAutofit/>
                    </a:bodyPr>
                    <a:p>
                      <a:pPr>
                        <a:lnSpc>
                          <a:spcPct val="107000"/>
                        </a:lnSpc>
                        <a:spcAft>
                          <a:spcPts val="799"/>
                        </a:spcAft>
                      </a:pPr>
                      <a:r>
                        <a:rPr b="1" lang="sk-SK" sz="1100" spc="-1" strike="noStrike">
                          <a:solidFill>
                            <a:srgbClr val="ffffff"/>
                          </a:solidFill>
                          <a:latin typeface="Arial"/>
                          <a:ea typeface="DejaVu Sans"/>
                        </a:rPr>
                        <a:t>Domov sociálnych služieb</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4f81bd"/>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7</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15</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22</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18</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32</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19</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27</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8</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148</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r>
              <a:tr h="303480">
                <a:tc>
                  <a:txBody>
                    <a:bodyPr lIns="37800" rIns="37800" tIns="37800" bIns="37800">
                      <a:noAutofit/>
                    </a:bodyPr>
                    <a:p>
                      <a:pPr>
                        <a:lnSpc>
                          <a:spcPct val="107000"/>
                        </a:lnSpc>
                        <a:spcAft>
                          <a:spcPts val="799"/>
                        </a:spcAft>
                      </a:pPr>
                      <a:r>
                        <a:rPr b="1" lang="sk-SK" sz="1100" spc="-1" strike="noStrike">
                          <a:solidFill>
                            <a:srgbClr val="ffffff"/>
                          </a:solidFill>
                          <a:latin typeface="Arial"/>
                          <a:ea typeface="DejaVu Sans"/>
                        </a:rPr>
                        <a:t>Opatrovateľská služba</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4f81bd"/>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48</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20</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33</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23</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54</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59</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58</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31</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326</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r>
              <a:tr h="303480">
                <a:tc>
                  <a:txBody>
                    <a:bodyPr lIns="37800" rIns="37800" tIns="37800" bIns="37800">
                      <a:noAutofit/>
                    </a:bodyPr>
                    <a:p>
                      <a:pPr>
                        <a:lnSpc>
                          <a:spcPct val="107000"/>
                        </a:lnSpc>
                        <a:spcAft>
                          <a:spcPts val="799"/>
                        </a:spcAft>
                      </a:pPr>
                      <a:r>
                        <a:rPr b="1" lang="sk-SK" sz="1100" spc="-1" strike="noStrike">
                          <a:solidFill>
                            <a:srgbClr val="ffffff"/>
                          </a:solidFill>
                          <a:latin typeface="Arial"/>
                          <a:ea typeface="DejaVu Sans"/>
                        </a:rPr>
                        <a:t>Podpora samostatného bývania</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4f81bd"/>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1</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0</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0</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0</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0</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0</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1</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0</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2</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r>
              <a:tr h="524160">
                <a:tc>
                  <a:txBody>
                    <a:bodyPr lIns="37800" rIns="37800" tIns="37800" bIns="37800">
                      <a:noAutofit/>
                    </a:bodyPr>
                    <a:p>
                      <a:pPr>
                        <a:lnSpc>
                          <a:spcPct val="107000"/>
                        </a:lnSpc>
                        <a:spcAft>
                          <a:spcPts val="799"/>
                        </a:spcAft>
                      </a:pPr>
                      <a:r>
                        <a:rPr b="1" lang="sk-SK" sz="1100" spc="-1" strike="noStrike">
                          <a:solidFill>
                            <a:srgbClr val="ffffff"/>
                          </a:solidFill>
                          <a:latin typeface="Arial"/>
                          <a:ea typeface="DejaVu Sans"/>
                        </a:rPr>
                        <a:t>Pomoc pri osobnej starostlivosti o dieťa</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4f81bd"/>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1</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0</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0</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0</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0</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0</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0</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0</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1</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r>
              <a:tr h="303480">
                <a:tc>
                  <a:txBody>
                    <a:bodyPr lIns="37800" rIns="37800" tIns="37800" bIns="37800">
                      <a:noAutofit/>
                    </a:bodyPr>
                    <a:p>
                      <a:pPr>
                        <a:lnSpc>
                          <a:spcPct val="107000"/>
                        </a:lnSpc>
                        <a:spcAft>
                          <a:spcPts val="799"/>
                        </a:spcAft>
                      </a:pPr>
                      <a:r>
                        <a:rPr b="1" lang="sk-SK" sz="1100" spc="-1" strike="noStrike">
                          <a:solidFill>
                            <a:srgbClr val="ffffff"/>
                          </a:solidFill>
                          <a:latin typeface="Arial"/>
                          <a:ea typeface="DejaVu Sans"/>
                        </a:rPr>
                        <a:t>Nízkoprahové denné centrum</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4f81bd"/>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3</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1</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7</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3</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4</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3</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2</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1</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24</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r>
              <a:tr h="303480">
                <a:tc>
                  <a:txBody>
                    <a:bodyPr lIns="37800" rIns="37800" tIns="37800" bIns="37800">
                      <a:noAutofit/>
                    </a:bodyPr>
                    <a:p>
                      <a:pPr>
                        <a:lnSpc>
                          <a:spcPct val="107000"/>
                        </a:lnSpc>
                        <a:spcAft>
                          <a:spcPts val="799"/>
                        </a:spcAft>
                      </a:pPr>
                      <a:r>
                        <a:rPr b="1" lang="sk-SK" sz="1100" spc="-1" strike="noStrike">
                          <a:solidFill>
                            <a:srgbClr val="ffffff"/>
                          </a:solidFill>
                          <a:latin typeface="Arial"/>
                          <a:ea typeface="DejaVu Sans"/>
                        </a:rPr>
                        <a:t>Špecializované zariadenie</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4f81bd"/>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5</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10</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4</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21</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20</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31</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30</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9</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130</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r>
              <a:tr h="524160">
                <a:tc>
                  <a:txBody>
                    <a:bodyPr lIns="37800" rIns="37800" tIns="37800" bIns="37800">
                      <a:noAutofit/>
                    </a:bodyPr>
                    <a:p>
                      <a:pPr>
                        <a:lnSpc>
                          <a:spcPct val="107000"/>
                        </a:lnSpc>
                        <a:spcAft>
                          <a:spcPts val="799"/>
                        </a:spcAft>
                      </a:pPr>
                      <a:r>
                        <a:rPr b="1" lang="sk-SK" sz="1100" spc="-1" strike="noStrike">
                          <a:solidFill>
                            <a:srgbClr val="ffffff"/>
                          </a:solidFill>
                          <a:latin typeface="Arial"/>
                          <a:ea typeface="DejaVu Sans"/>
                        </a:rPr>
                        <a:t>Sprostredkovanie osobnej asistencie</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4f81bd"/>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0</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2880" rIns="2880" tIns="0" bIns="0">
                      <a:noAutofit/>
                    </a:bodyPr>
                    <a:p>
                      <a:pPr algn="r">
                        <a:lnSpc>
                          <a:spcPct val="107000"/>
                        </a:lnSpc>
                        <a:spcAft>
                          <a:spcPts val="799"/>
                        </a:spcAft>
                      </a:pPr>
                      <a:r>
                        <a:rPr b="0" lang="sk-SK" sz="1100" spc="-1" strike="noStrike">
                          <a:solidFill>
                            <a:srgbClr val="000000"/>
                          </a:solidFill>
                          <a:latin typeface="Arial"/>
                          <a:ea typeface="DejaVu Sans"/>
                        </a:rPr>
                        <a:t>0</a:t>
                      </a:r>
                      <a:endParaRPr b="0" lang="sk-SK" sz="1100" spc="-1" strike="noStrike">
                        <a:latin typeface="Arial"/>
                      </a:endParaRPr>
                    </a:p>
                  </a:txBody>
                  <a:tcPr marL="2880" marR="288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2880" rIns="2880" tIns="0" bIns="0">
                      <a:noAutofit/>
                    </a:bodyPr>
                    <a:p>
                      <a:pPr algn="r">
                        <a:lnSpc>
                          <a:spcPct val="107000"/>
                        </a:lnSpc>
                        <a:spcAft>
                          <a:spcPts val="799"/>
                        </a:spcAft>
                      </a:pPr>
                      <a:r>
                        <a:rPr b="0" lang="sk-SK" sz="1100" spc="-1" strike="noStrike">
                          <a:solidFill>
                            <a:srgbClr val="000000"/>
                          </a:solidFill>
                          <a:latin typeface="Arial"/>
                          <a:ea typeface="DejaVu Sans"/>
                        </a:rPr>
                        <a:t>2</a:t>
                      </a:r>
                      <a:endParaRPr b="0" lang="sk-SK" sz="1100" spc="-1" strike="noStrike">
                        <a:latin typeface="Arial"/>
                      </a:endParaRPr>
                    </a:p>
                  </a:txBody>
                  <a:tcPr marL="2880" marR="288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2880" rIns="2880" tIns="0" bIns="0">
                      <a:noAutofit/>
                    </a:bodyPr>
                    <a:p>
                      <a:pPr algn="r">
                        <a:lnSpc>
                          <a:spcPct val="107000"/>
                        </a:lnSpc>
                        <a:spcAft>
                          <a:spcPts val="799"/>
                        </a:spcAft>
                      </a:pPr>
                      <a:r>
                        <a:rPr b="0" lang="sk-SK" sz="1100" spc="-1" strike="noStrike">
                          <a:solidFill>
                            <a:srgbClr val="000000"/>
                          </a:solidFill>
                          <a:latin typeface="Arial"/>
                          <a:ea typeface="DejaVu Sans"/>
                        </a:rPr>
                        <a:t>4</a:t>
                      </a:r>
                      <a:endParaRPr b="0" lang="sk-SK" sz="1100" spc="-1" strike="noStrike">
                        <a:latin typeface="Arial"/>
                      </a:endParaRPr>
                    </a:p>
                  </a:txBody>
                  <a:tcPr marL="2880" marR="288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2880" rIns="2880" tIns="0" bIns="0">
                      <a:noAutofit/>
                    </a:bodyPr>
                    <a:p>
                      <a:pPr algn="r">
                        <a:lnSpc>
                          <a:spcPct val="107000"/>
                        </a:lnSpc>
                        <a:spcAft>
                          <a:spcPts val="799"/>
                        </a:spcAft>
                      </a:pPr>
                      <a:r>
                        <a:rPr b="0" lang="sk-SK" sz="1100" spc="-1" strike="noStrike">
                          <a:solidFill>
                            <a:srgbClr val="000000"/>
                          </a:solidFill>
                          <a:latin typeface="Arial"/>
                          <a:ea typeface="DejaVu Sans"/>
                        </a:rPr>
                        <a:t>0</a:t>
                      </a:r>
                      <a:endParaRPr b="0" lang="sk-SK" sz="1100" spc="-1" strike="noStrike">
                        <a:latin typeface="Arial"/>
                      </a:endParaRPr>
                    </a:p>
                  </a:txBody>
                  <a:tcPr marL="2880" marR="288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2880" rIns="2880" tIns="0" bIns="0">
                      <a:noAutofit/>
                    </a:bodyPr>
                    <a:p>
                      <a:pPr algn="r">
                        <a:lnSpc>
                          <a:spcPct val="107000"/>
                        </a:lnSpc>
                        <a:spcAft>
                          <a:spcPts val="799"/>
                        </a:spcAft>
                      </a:pPr>
                      <a:r>
                        <a:rPr b="0" lang="sk-SK" sz="1100" spc="-1" strike="noStrike">
                          <a:solidFill>
                            <a:srgbClr val="000000"/>
                          </a:solidFill>
                          <a:latin typeface="Arial"/>
                          <a:ea typeface="DejaVu Sans"/>
                        </a:rPr>
                        <a:t>2</a:t>
                      </a:r>
                      <a:endParaRPr b="0" lang="sk-SK" sz="1100" spc="-1" strike="noStrike">
                        <a:latin typeface="Arial"/>
                      </a:endParaRPr>
                    </a:p>
                  </a:txBody>
                  <a:tcPr marL="2880" marR="288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2880" rIns="2880" tIns="0" bIns="0">
                      <a:noAutofit/>
                    </a:bodyPr>
                    <a:p>
                      <a:pPr algn="r">
                        <a:lnSpc>
                          <a:spcPct val="107000"/>
                        </a:lnSpc>
                        <a:spcAft>
                          <a:spcPts val="799"/>
                        </a:spcAft>
                      </a:pPr>
                      <a:r>
                        <a:rPr b="0" lang="sk-SK" sz="1100" spc="-1" strike="noStrike">
                          <a:solidFill>
                            <a:srgbClr val="000000"/>
                          </a:solidFill>
                          <a:latin typeface="Arial"/>
                          <a:ea typeface="DejaVu Sans"/>
                        </a:rPr>
                        <a:t>5</a:t>
                      </a:r>
                      <a:endParaRPr b="0" lang="sk-SK" sz="1100" spc="-1" strike="noStrike">
                        <a:latin typeface="Arial"/>
                      </a:endParaRPr>
                    </a:p>
                  </a:txBody>
                  <a:tcPr marL="2880" marR="288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2880" rIns="2880" tIns="0" bIns="0">
                      <a:noAutofit/>
                    </a:bodyPr>
                    <a:p>
                      <a:pPr algn="r">
                        <a:lnSpc>
                          <a:spcPct val="107000"/>
                        </a:lnSpc>
                        <a:spcAft>
                          <a:spcPts val="799"/>
                        </a:spcAft>
                      </a:pPr>
                      <a:r>
                        <a:rPr b="0" lang="sk-SK" sz="1100" spc="-1" strike="noStrike">
                          <a:solidFill>
                            <a:srgbClr val="000000"/>
                          </a:solidFill>
                          <a:latin typeface="Arial"/>
                          <a:ea typeface="DejaVu Sans"/>
                        </a:rPr>
                        <a:t>1</a:t>
                      </a:r>
                      <a:endParaRPr b="0" lang="sk-SK" sz="1100" spc="-1" strike="noStrike">
                        <a:latin typeface="Arial"/>
                      </a:endParaRPr>
                    </a:p>
                  </a:txBody>
                  <a:tcPr marL="2880" marR="288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2880" rIns="2880" tIns="0" bIns="0">
                      <a:noAutofit/>
                    </a:bodyPr>
                    <a:p>
                      <a:pPr algn="r">
                        <a:lnSpc>
                          <a:spcPct val="107000"/>
                        </a:lnSpc>
                        <a:spcAft>
                          <a:spcPts val="799"/>
                        </a:spcAft>
                      </a:pPr>
                      <a:r>
                        <a:rPr b="0" lang="sk-SK" sz="1100" spc="-1" strike="noStrike">
                          <a:solidFill>
                            <a:srgbClr val="000000"/>
                          </a:solidFill>
                          <a:latin typeface="Arial"/>
                          <a:ea typeface="DejaVu Sans"/>
                        </a:rPr>
                        <a:t>14</a:t>
                      </a:r>
                      <a:endParaRPr b="0" lang="sk-SK" sz="1100" spc="-1" strike="noStrike">
                        <a:latin typeface="Arial"/>
                      </a:endParaRPr>
                    </a:p>
                  </a:txBody>
                  <a:tcPr marL="2880" marR="288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r>
            </a:tbl>
          </a:graphicData>
        </a:graphic>
      </p:graphicFrame>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9" name="TextShape 1"/>
          <p:cNvSpPr txBox="1"/>
          <p:nvPr/>
        </p:nvSpPr>
        <p:spPr>
          <a:xfrm>
            <a:off x="540000" y="182520"/>
            <a:ext cx="8999640" cy="1257120"/>
          </a:xfrm>
          <a:prstGeom prst="rect">
            <a:avLst/>
          </a:prstGeom>
          <a:noFill/>
          <a:ln w="0">
            <a:noFill/>
          </a:ln>
        </p:spPr>
        <p:txBody>
          <a:bodyPr lIns="0" rIns="0" tIns="0" bIns="0" anchor="ctr">
            <a:noAutofit/>
          </a:bodyPr>
          <a:p>
            <a:pPr>
              <a:lnSpc>
                <a:spcPct val="90000"/>
              </a:lnSpc>
            </a:pPr>
            <a:r>
              <a:rPr b="0" lang="sk-SK" sz="2800" spc="-1" strike="noStrike">
                <a:solidFill>
                  <a:srgbClr val="181818"/>
                </a:solidFill>
                <a:latin typeface="Times New Roman"/>
                <a:ea typeface="Times New Roman"/>
              </a:rPr>
              <a:t>Druhy verejných poskytovateľov sociálnej služby </a:t>
            </a:r>
            <a:r>
              <a:rPr b="0" i="1" lang="sk-SK" sz="2800" spc="-1" strike="noStrike">
                <a:solidFill>
                  <a:srgbClr val="181818"/>
                </a:solidFill>
                <a:latin typeface="Times New Roman"/>
                <a:ea typeface="Times New Roman"/>
              </a:rPr>
              <a:t>(Zdroj: Centrálny register poskytovateľov sociálnych služieb, stav k 1. 9. 2019, vybrané ukazovatele, vlastné spracovanie)</a:t>
            </a:r>
            <a:endParaRPr b="0" lang="sk-SK" sz="2800" spc="-1" strike="noStrike">
              <a:solidFill>
                <a:srgbClr val="000000"/>
              </a:solidFill>
              <a:latin typeface="Arial"/>
            </a:endParaRPr>
          </a:p>
        </p:txBody>
      </p:sp>
      <p:sp>
        <p:nvSpPr>
          <p:cNvPr id="110" name="TextShape 2"/>
          <p:cNvSpPr txBox="1"/>
          <p:nvPr/>
        </p:nvSpPr>
        <p:spPr>
          <a:xfrm>
            <a:off x="180000" y="1800000"/>
            <a:ext cx="9162000" cy="4761000"/>
          </a:xfrm>
          <a:prstGeom prst="rect">
            <a:avLst/>
          </a:prstGeom>
          <a:noFill/>
          <a:ln w="0">
            <a:noFill/>
          </a:ln>
        </p:spPr>
        <p:txBody>
          <a:bodyPr lIns="0" rIns="0" tIns="0" bIns="0" anchor="ctr">
            <a:noAutofit/>
          </a:bodyPr>
          <a:p>
            <a:pPr algn="ctr"/>
            <a:endParaRPr b="0" lang="sk-SK" sz="3200" spc="-1" strike="noStrike">
              <a:latin typeface="Arial"/>
            </a:endParaRPr>
          </a:p>
        </p:txBody>
      </p:sp>
      <p:graphicFrame>
        <p:nvGraphicFramePr>
          <p:cNvPr id="111" name="Table 3"/>
          <p:cNvGraphicFramePr/>
          <p:nvPr/>
        </p:nvGraphicFramePr>
        <p:xfrm>
          <a:off x="179280" y="2015640"/>
          <a:ext cx="9544320" cy="3919680"/>
        </p:xfrm>
        <a:graphic>
          <a:graphicData uri="http://schemas.openxmlformats.org/drawingml/2006/table">
            <a:tbl>
              <a:tblPr/>
              <a:tblGrid>
                <a:gridCol w="2318400"/>
                <a:gridCol w="674280"/>
                <a:gridCol w="863640"/>
                <a:gridCol w="1079280"/>
                <a:gridCol w="859320"/>
                <a:gridCol w="674280"/>
                <a:gridCol w="770040"/>
                <a:gridCol w="749880"/>
                <a:gridCol w="802800"/>
                <a:gridCol w="752400"/>
              </a:tblGrid>
              <a:tr h="308160">
                <a:tc>
                  <a:txBody>
                    <a:bodyPr lIns="37800" rIns="37800" tIns="37800" bIns="37800">
                      <a:noAutofit/>
                    </a:bodyPr>
                    <a:p>
                      <a:pPr algn="ctr">
                        <a:lnSpc>
                          <a:spcPct val="107000"/>
                        </a:lnSpc>
                        <a:spcAft>
                          <a:spcPts val="799"/>
                        </a:spcAft>
                      </a:pPr>
                      <a:r>
                        <a:rPr b="1" lang="sk-SK" sz="1200" spc="-1" strike="noStrike">
                          <a:solidFill>
                            <a:srgbClr val="ffffff"/>
                          </a:solidFill>
                          <a:latin typeface="Arial"/>
                          <a:ea typeface="DejaVu Sans"/>
                        </a:rPr>
                        <a:t>Druh zariadenia</a:t>
                      </a:r>
                      <a:endParaRPr b="0" lang="sk-SK" sz="1200" spc="-1" strike="noStrike">
                        <a:latin typeface="Arial"/>
                      </a:endParaRPr>
                    </a:p>
                  </a:txBody>
                  <a:tcPr marL="37800" marR="37800">
                    <a:lnL w="12240">
                      <a:solidFill>
                        <a:srgbClr val="ffffff"/>
                      </a:solidFill>
                    </a:lnL>
                    <a:lnR w="12240">
                      <a:solidFill>
                        <a:srgbClr val="ffffff"/>
                      </a:solidFill>
                    </a:lnR>
                    <a:lnT w="12240">
                      <a:solidFill>
                        <a:srgbClr val="ffffff"/>
                      </a:solidFill>
                    </a:lnT>
                    <a:lnB w="38160">
                      <a:solidFill>
                        <a:srgbClr val="ffffff"/>
                      </a:solidFill>
                    </a:lnB>
                    <a:solidFill>
                      <a:srgbClr val="4f81bd"/>
                    </a:solidFill>
                  </a:tcPr>
                </a:tc>
                <a:tc gridSpan="8">
                  <a:txBody>
                    <a:bodyPr lIns="37800" rIns="37800" tIns="37800" bIns="37800">
                      <a:noAutofit/>
                    </a:bodyPr>
                    <a:p>
                      <a:pPr algn="ctr">
                        <a:lnSpc>
                          <a:spcPct val="107000"/>
                        </a:lnSpc>
                        <a:spcAft>
                          <a:spcPts val="799"/>
                        </a:spcAft>
                      </a:pPr>
                      <a:r>
                        <a:rPr b="1" lang="sk-SK" sz="1200" spc="-1" strike="noStrike">
                          <a:solidFill>
                            <a:srgbClr val="ffffff"/>
                          </a:solidFill>
                          <a:latin typeface="Arial"/>
                          <a:ea typeface="DejaVu Sans"/>
                        </a:rPr>
                        <a:t>Počet</a:t>
                      </a:r>
                      <a:endParaRPr b="0" lang="sk-SK" sz="1200" spc="-1" strike="noStrike">
                        <a:latin typeface="Arial"/>
                      </a:endParaRPr>
                    </a:p>
                  </a:txBody>
                  <a:tcPr marL="37800" marR="37800">
                    <a:lnL w="12240">
                      <a:solidFill>
                        <a:srgbClr val="ffffff"/>
                      </a:solidFill>
                    </a:lnL>
                    <a:lnR w="12240">
                      <a:solidFill>
                        <a:srgbClr val="ffffff"/>
                      </a:solidFill>
                    </a:lnR>
                    <a:lnT w="12240">
                      <a:solidFill>
                        <a:srgbClr val="ffffff"/>
                      </a:solidFill>
                    </a:lnT>
                    <a:lnB w="38160">
                      <a:solidFill>
                        <a:srgbClr val="ffffff"/>
                      </a:solidFill>
                    </a:lnB>
                    <a:solidFill>
                      <a:srgbClr val="4f81bd"/>
                    </a:solidFill>
                  </a:tcPr>
                </a:tc>
                <a:tc hMerge="1">
                  <a:tcPr marL="90000" marR="90000">
                    <a:solidFill>
                      <a:srgbClr val="729fcf"/>
                    </a:solidFill>
                  </a:tcPr>
                </a:tc>
                <a:tc hMerge="1">
                  <a:tcPr marL="90000" marR="90000">
                    <a:solidFill>
                      <a:srgbClr val="729fcf"/>
                    </a:solidFill>
                  </a:tcPr>
                </a:tc>
                <a:tc hMerge="1">
                  <a:tcPr marL="90000" marR="90000">
                    <a:solidFill>
                      <a:srgbClr val="729fcf"/>
                    </a:solidFill>
                  </a:tcPr>
                </a:tc>
                <a:tc hMerge="1">
                  <a:tcPr marL="90000" marR="90000">
                    <a:solidFill>
                      <a:srgbClr val="729fcf"/>
                    </a:solidFill>
                  </a:tcPr>
                </a:tc>
                <a:tc hMerge="1">
                  <a:tcPr marL="90000" marR="90000">
                    <a:solidFill>
                      <a:srgbClr val="729fcf"/>
                    </a:solidFill>
                  </a:tcPr>
                </a:tc>
                <a:tc hMerge="1">
                  <a:tcPr marL="90000" marR="90000">
                    <a:solidFill>
                      <a:srgbClr val="729fcf"/>
                    </a:solidFill>
                  </a:tcPr>
                </a:tc>
                <a:tc hMerge="1">
                  <a:tcPr marL="90000" marR="90000">
                    <a:solidFill>
                      <a:srgbClr val="729fcf"/>
                    </a:solidFill>
                  </a:tcPr>
                </a:tc>
                <a:tc>
                  <a:txBody>
                    <a:bodyPr lIns="37800" rIns="37800" tIns="37800" bIns="37800">
                      <a:noAutofit/>
                    </a:bodyPr>
                    <a:p>
                      <a:pPr algn="ctr">
                        <a:lnSpc>
                          <a:spcPct val="107000"/>
                        </a:lnSpc>
                        <a:spcAft>
                          <a:spcPts val="799"/>
                        </a:spcAft>
                      </a:pPr>
                      <a:r>
                        <a:rPr b="1" lang="sk-SK" sz="1200" spc="-1" strike="noStrike">
                          <a:solidFill>
                            <a:srgbClr val="ffffff"/>
                          </a:solidFill>
                          <a:latin typeface="Arial"/>
                          <a:ea typeface="DejaVu Sans"/>
                        </a:rPr>
                        <a:t>Spolu</a:t>
                      </a:r>
                      <a:endParaRPr b="0" lang="sk-SK" sz="1200" spc="-1" strike="noStrike">
                        <a:latin typeface="Arial"/>
                      </a:endParaRPr>
                    </a:p>
                  </a:txBody>
                  <a:tcPr marL="37800" marR="37800">
                    <a:lnL w="12240">
                      <a:solidFill>
                        <a:srgbClr val="ffffff"/>
                      </a:solidFill>
                    </a:lnL>
                    <a:lnR w="12240">
                      <a:solidFill>
                        <a:srgbClr val="ffffff"/>
                      </a:solidFill>
                    </a:lnR>
                    <a:lnT w="12240">
                      <a:solidFill>
                        <a:srgbClr val="ffffff"/>
                      </a:solidFill>
                    </a:lnT>
                    <a:lnB w="38160">
                      <a:solidFill>
                        <a:srgbClr val="ffffff"/>
                      </a:solidFill>
                    </a:lnB>
                    <a:solidFill>
                      <a:srgbClr val="4f81bd"/>
                    </a:solidFill>
                  </a:tcPr>
                </a:tc>
              </a:tr>
              <a:tr h="289800">
                <a:tc>
                  <a:txBody>
                    <a:bodyPr lIns="37800" rIns="37800" tIns="37800" bIns="37800">
                      <a:noAutofit/>
                    </a:bodyPr>
                    <a:p>
                      <a:pPr>
                        <a:lnSpc>
                          <a:spcPct val="107000"/>
                        </a:lnSpc>
                        <a:spcAft>
                          <a:spcPts val="799"/>
                        </a:spcAft>
                      </a:pPr>
                      <a:r>
                        <a:rPr b="1" lang="sk-SK" sz="1100" spc="-1" strike="noStrike">
                          <a:solidFill>
                            <a:srgbClr val="ffffff"/>
                          </a:solidFill>
                          <a:latin typeface="Arial"/>
                          <a:ea typeface="DejaVu Sans"/>
                        </a:rPr>
                        <a:t>Verejný poskytovateľ</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4f81bd"/>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ZA</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TN</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BB</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BL</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KE</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NR</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PO</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TT</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SR</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r>
              <a:tr h="289800">
                <a:tc>
                  <a:txBody>
                    <a:bodyPr lIns="37800" rIns="37800" tIns="37800" bIns="37800">
                      <a:noAutofit/>
                    </a:bodyPr>
                    <a:p>
                      <a:pPr>
                        <a:lnSpc>
                          <a:spcPct val="107000"/>
                        </a:lnSpc>
                        <a:spcAft>
                          <a:spcPts val="799"/>
                        </a:spcAft>
                      </a:pPr>
                      <a:r>
                        <a:rPr b="1" lang="sk-SK" sz="1100" spc="-1" strike="noStrike">
                          <a:solidFill>
                            <a:srgbClr val="ffffff"/>
                          </a:solidFill>
                          <a:latin typeface="Arial"/>
                          <a:ea typeface="DejaVu Sans"/>
                        </a:rPr>
                        <a:t>Denné centrum</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4f81bd"/>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28</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26</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32</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44</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33</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23</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46</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24</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256</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r>
              <a:tr h="289800">
                <a:tc>
                  <a:txBody>
                    <a:bodyPr lIns="37800" rIns="37800" tIns="37800" bIns="37800">
                      <a:noAutofit/>
                    </a:bodyPr>
                    <a:p>
                      <a:pPr>
                        <a:lnSpc>
                          <a:spcPct val="107000"/>
                        </a:lnSpc>
                        <a:spcAft>
                          <a:spcPts val="799"/>
                        </a:spcAft>
                      </a:pPr>
                      <a:r>
                        <a:rPr b="1" lang="sk-SK" sz="1100" spc="-1" strike="noStrike">
                          <a:solidFill>
                            <a:srgbClr val="ffffff"/>
                          </a:solidFill>
                          <a:latin typeface="Arial"/>
                          <a:ea typeface="DejaVu Sans"/>
                        </a:rPr>
                        <a:t>Denný stacionár</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4f81bd"/>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6</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2</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1</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7</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4</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12</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27</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4</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63</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r>
              <a:tr h="289800">
                <a:tc>
                  <a:txBody>
                    <a:bodyPr lIns="37800" rIns="37800" tIns="37800" bIns="37800">
                      <a:noAutofit/>
                    </a:bodyPr>
                    <a:p>
                      <a:pPr>
                        <a:lnSpc>
                          <a:spcPct val="107000"/>
                        </a:lnSpc>
                        <a:spcAft>
                          <a:spcPts val="799"/>
                        </a:spcAft>
                      </a:pPr>
                      <a:r>
                        <a:rPr b="1" lang="sk-SK" sz="1100" spc="-1" strike="noStrike">
                          <a:solidFill>
                            <a:srgbClr val="ffffff"/>
                          </a:solidFill>
                          <a:latin typeface="Arial"/>
                          <a:ea typeface="DejaVu Sans"/>
                        </a:rPr>
                        <a:t>Zariadenie pre seniorov</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4f81bd"/>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41</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17</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46</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21</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14</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29</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19</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35</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222</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r>
              <a:tr h="289800">
                <a:tc>
                  <a:txBody>
                    <a:bodyPr lIns="37800" rIns="37800" tIns="37800" bIns="37800">
                      <a:noAutofit/>
                    </a:bodyPr>
                    <a:p>
                      <a:pPr>
                        <a:lnSpc>
                          <a:spcPct val="107000"/>
                        </a:lnSpc>
                        <a:spcAft>
                          <a:spcPts val="799"/>
                        </a:spcAft>
                      </a:pPr>
                      <a:r>
                        <a:rPr b="1" lang="sk-SK" sz="1100" spc="-1" strike="noStrike">
                          <a:solidFill>
                            <a:srgbClr val="ffffff"/>
                          </a:solidFill>
                          <a:latin typeface="Arial"/>
                          <a:ea typeface="DejaVu Sans"/>
                        </a:rPr>
                        <a:t>Domov sociálnych služieb</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4f81bd"/>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69</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38</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58</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36</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20</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38</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42</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41</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342</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r>
              <a:tr h="289800">
                <a:tc>
                  <a:txBody>
                    <a:bodyPr lIns="37800" rIns="37800" tIns="37800" bIns="37800">
                      <a:noAutofit/>
                    </a:bodyPr>
                    <a:p>
                      <a:pPr>
                        <a:lnSpc>
                          <a:spcPct val="107000"/>
                        </a:lnSpc>
                        <a:spcAft>
                          <a:spcPts val="799"/>
                        </a:spcAft>
                      </a:pPr>
                      <a:r>
                        <a:rPr b="1" lang="sk-SK" sz="1100" spc="-1" strike="noStrike">
                          <a:solidFill>
                            <a:srgbClr val="ffffff"/>
                          </a:solidFill>
                          <a:latin typeface="Arial"/>
                          <a:ea typeface="DejaVu Sans"/>
                        </a:rPr>
                        <a:t>Opatrovateľská služba</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4f81bd"/>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190</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148</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136</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39</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135</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106</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112</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88</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954</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r>
              <a:tr h="289800">
                <a:tc>
                  <a:txBody>
                    <a:bodyPr lIns="37800" rIns="37800" tIns="37800" bIns="37800">
                      <a:noAutofit/>
                    </a:bodyPr>
                    <a:p>
                      <a:pPr>
                        <a:lnSpc>
                          <a:spcPct val="107000"/>
                        </a:lnSpc>
                        <a:spcAft>
                          <a:spcPts val="799"/>
                        </a:spcAft>
                      </a:pPr>
                      <a:r>
                        <a:rPr b="1" lang="sk-SK" sz="1100" spc="-1" strike="noStrike">
                          <a:solidFill>
                            <a:srgbClr val="ffffff"/>
                          </a:solidFill>
                          <a:latin typeface="Arial"/>
                          <a:ea typeface="DejaVu Sans"/>
                        </a:rPr>
                        <a:t>Podpora samostatného bývania</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4f81bd"/>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2</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0</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1</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0</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0</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0</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1</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0</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4</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r>
              <a:tr h="500760">
                <a:tc>
                  <a:txBody>
                    <a:bodyPr lIns="37800" rIns="37800" tIns="37800" bIns="37800">
                      <a:noAutofit/>
                    </a:bodyPr>
                    <a:p>
                      <a:pPr>
                        <a:lnSpc>
                          <a:spcPct val="107000"/>
                        </a:lnSpc>
                        <a:spcAft>
                          <a:spcPts val="799"/>
                        </a:spcAft>
                      </a:pPr>
                      <a:r>
                        <a:rPr b="1" lang="sk-SK" sz="1100" spc="-1" strike="noStrike">
                          <a:solidFill>
                            <a:srgbClr val="ffffff"/>
                          </a:solidFill>
                          <a:latin typeface="Arial"/>
                          <a:ea typeface="DejaVu Sans"/>
                        </a:rPr>
                        <a:t>Pomoc pri osobnej starostlivosti o dieťa</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4f81bd"/>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0</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0</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0</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2</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0</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1</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2</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3</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8</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r>
              <a:tr h="289800">
                <a:tc>
                  <a:txBody>
                    <a:bodyPr lIns="37800" rIns="37800" tIns="37800" bIns="37800">
                      <a:noAutofit/>
                    </a:bodyPr>
                    <a:p>
                      <a:pPr>
                        <a:lnSpc>
                          <a:spcPct val="107000"/>
                        </a:lnSpc>
                        <a:spcAft>
                          <a:spcPts val="799"/>
                        </a:spcAft>
                      </a:pPr>
                      <a:r>
                        <a:rPr b="1" lang="sk-SK" sz="1100" spc="-1" strike="noStrike">
                          <a:solidFill>
                            <a:srgbClr val="ffffff"/>
                          </a:solidFill>
                          <a:latin typeface="Arial"/>
                          <a:ea typeface="DejaVu Sans"/>
                        </a:rPr>
                        <a:t>Nízkoprahové denné centrum</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4f81bd"/>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1</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1</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1</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0</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3</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2</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0</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1</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9</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r>
              <a:tr h="289800">
                <a:tc>
                  <a:txBody>
                    <a:bodyPr lIns="37800" rIns="37800" tIns="37800" bIns="37800">
                      <a:noAutofit/>
                    </a:bodyPr>
                    <a:p>
                      <a:pPr>
                        <a:lnSpc>
                          <a:spcPct val="107000"/>
                        </a:lnSpc>
                        <a:spcAft>
                          <a:spcPts val="799"/>
                        </a:spcAft>
                      </a:pPr>
                      <a:r>
                        <a:rPr b="1" lang="sk-SK" sz="1100" spc="-1" strike="noStrike">
                          <a:solidFill>
                            <a:srgbClr val="ffffff"/>
                          </a:solidFill>
                          <a:latin typeface="Arial"/>
                          <a:ea typeface="DejaVu Sans"/>
                        </a:rPr>
                        <a:t>Špecializované zariadenie</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4f81bd"/>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42</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23</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13</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9</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9</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34</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14</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14</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158</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r>
              <a:tr h="502560">
                <a:tc>
                  <a:txBody>
                    <a:bodyPr lIns="37800" rIns="37800" tIns="37800" bIns="37800">
                      <a:noAutofit/>
                    </a:bodyPr>
                    <a:p>
                      <a:pPr>
                        <a:lnSpc>
                          <a:spcPct val="107000"/>
                        </a:lnSpc>
                        <a:spcAft>
                          <a:spcPts val="799"/>
                        </a:spcAft>
                      </a:pPr>
                      <a:r>
                        <a:rPr b="1" lang="sk-SK" sz="1100" spc="-1" strike="noStrike">
                          <a:solidFill>
                            <a:srgbClr val="ffffff"/>
                          </a:solidFill>
                          <a:latin typeface="Arial"/>
                          <a:ea typeface="DejaVu Sans"/>
                        </a:rPr>
                        <a:t>Sprostredkovanie osobnej asistencie</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4f81bd"/>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0</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0</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0</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0</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0</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0</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2</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0</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lIns="37800" rIns="37800" tIns="37800" bIns="37800">
                      <a:noAutofit/>
                    </a:bodyPr>
                    <a:p>
                      <a:pPr algn="r">
                        <a:lnSpc>
                          <a:spcPct val="107000"/>
                        </a:lnSpc>
                        <a:spcAft>
                          <a:spcPts val="799"/>
                        </a:spcAft>
                      </a:pPr>
                      <a:r>
                        <a:rPr b="0" lang="sk-SK" sz="1100" spc="-1" strike="noStrike">
                          <a:solidFill>
                            <a:srgbClr val="000000"/>
                          </a:solidFill>
                          <a:latin typeface="Arial"/>
                          <a:ea typeface="DejaVu Sans"/>
                        </a:rPr>
                        <a:t>2</a:t>
                      </a:r>
                      <a:endParaRPr b="0" lang="sk-SK" sz="1100" spc="-1" strike="noStrike">
                        <a:latin typeface="Arial"/>
                      </a:endParaRPr>
                    </a:p>
                  </a:txBody>
                  <a:tcPr marL="37800" marR="37800">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r>
            </a:tbl>
          </a:graphicData>
        </a:graphic>
      </p:graphicFrame>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prezentacia-cista (1)</Template>
  <TotalTime>491</TotalTime>
  <Application>LibreOffice/7.0.1.2$Linux_X86_64 LibreOffice_project/00$Build-2</Application>
  <Words>1442</Words>
  <Paragraphs>434</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2020-09-24T22:23:32Z</dcterms:created>
  <dc:creator>magdalena musilova</dc:creator>
  <dc:description/>
  <dc:language>sk-SK</dc:language>
  <cp:lastModifiedBy>Michal </cp:lastModifiedBy>
  <dcterms:modified xsi:type="dcterms:W3CDTF">2020-09-25T08:46:59Z</dcterms:modified>
  <cp:revision>38</cp:revision>
  <dc:subject/>
  <dc:title>Prezentácia programu PowerPoint</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0</vt:bool>
  </property>
  <property fmtid="{D5CDD505-2E9C-101B-9397-08002B2CF9AE}" pid="5" name="Info 1">
    <vt:lpwstr/>
  </property>
  <property fmtid="{D5CDD505-2E9C-101B-9397-08002B2CF9AE}" pid="6" name="Info 2">
    <vt:lpwstr/>
  </property>
  <property fmtid="{D5CDD505-2E9C-101B-9397-08002B2CF9AE}" pid="7" name="Info 3">
    <vt:lpwstr/>
  </property>
  <property fmtid="{D5CDD505-2E9C-101B-9397-08002B2CF9AE}" pid="8" name="Info 4">
    <vt:lpwstr/>
  </property>
  <property fmtid="{D5CDD505-2E9C-101B-9397-08002B2CF9AE}" pid="9" name="LinksUpToDate">
    <vt:bool>0</vt:bool>
  </property>
  <property fmtid="{D5CDD505-2E9C-101B-9397-08002B2CF9AE}" pid="10" name="MMClips">
    <vt:i4>0</vt:i4>
  </property>
  <property fmtid="{D5CDD505-2E9C-101B-9397-08002B2CF9AE}" pid="11" name="Notes">
    <vt:i4>1</vt:i4>
  </property>
  <property fmtid="{D5CDD505-2E9C-101B-9397-08002B2CF9AE}" pid="12" name="PresentationFormat">
    <vt:lpwstr>Vlastná</vt:lpwstr>
  </property>
  <property fmtid="{D5CDD505-2E9C-101B-9397-08002B2CF9AE}" pid="13" name="ScaleCrop">
    <vt:bool>0</vt:bool>
  </property>
  <property fmtid="{D5CDD505-2E9C-101B-9397-08002B2CF9AE}" pid="14" name="ShareDoc">
    <vt:bool>0</vt:bool>
  </property>
  <property fmtid="{D5CDD505-2E9C-101B-9397-08002B2CF9AE}" pid="15" name="Slides">
    <vt:i4>17</vt:i4>
  </property>
</Properties>
</file>