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_rels/slideMaster1.xml.rels" ContentType="application/vnd.openxmlformats-package.relationship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theme/theme2.xml" ContentType="application/vnd.openxmlformats-officedocument.theme+xml"/>
  <Override PartName="/ppt/notesSlides/_rels/notesSlide1.xml.rels" ContentType="application/vnd.openxmlformats-package.relationships+xml"/>
  <Override PartName="/ppt/notesSlides/notesSlide1.xml" ContentType="application/vnd.openxmlformats-officedocument.presentationml.notesSlide+xml"/>
  <Override PartName="/ppt/_rels/presentation.xml.rels" ContentType="application/vnd.openxmlformats-package.relationships+xml"/>
  <Override PartName="/ppt/media/image1.png" ContentType="image/png"/>
  <Override PartName="/ppt/media/image3.jpeg" ContentType="image/jpeg"/>
  <Override PartName="/ppt/media/image2.png" ContentType="image/png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_rels/slideLayout12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1.xml.rels" ContentType="application/vnd.openxmlformats-package.relationships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notesMasters/_rels/notesMaster1.xml.rels" ContentType="application/vnd.openxmlformats-package.relationships+xml"/>
  <Override PartName="/ppt/notesMasters/notesMaster1.xml" ContentType="application/vnd.openxmlformats-officedocument.presentationml.notesMaster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9.xml" ContentType="application/vnd.openxmlformats-officedocument.presentationml.slide+xml"/>
  <Override PartName="/ppt/slides/slide17.xml" ContentType="application/vnd.openxmlformats-officedocument.presentationml.slide+xml"/>
  <Override PartName="/ppt/slides/slide2.xml" ContentType="application/vnd.openxmlformats-officedocument.presentationml.slide+xml"/>
  <Override PartName="/ppt/slides/_rels/slide8.xml.rels" ContentType="application/vnd.openxmlformats-package.relationships+xml"/>
  <Override PartName="/ppt/slides/_rels/slide10.xml.rels" ContentType="application/vnd.openxmlformats-package.relationships+xml"/>
  <Override PartName="/ppt/slides/_rels/slide7.xml.rels" ContentType="application/vnd.openxmlformats-package.relationships+xml"/>
  <Override PartName="/ppt/slides/_rels/slide6.xml.rels" ContentType="application/vnd.openxmlformats-package.relationships+xml"/>
  <Override PartName="/ppt/slides/_rels/slide13.xml.rels" ContentType="application/vnd.openxmlformats-package.relationships+xml"/>
  <Override PartName="/ppt/slides/_rels/slide16.xml.rels" ContentType="application/vnd.openxmlformats-package.relationships+xml"/>
  <Override PartName="/ppt/slides/_rels/slide12.xml.rels" ContentType="application/vnd.openxmlformats-package.relationships+xml"/>
  <Override PartName="/ppt/slides/_rels/slide15.xml.rels" ContentType="application/vnd.openxmlformats-package.relationships+xml"/>
  <Override PartName="/ppt/slides/_rels/slide9.xml.rels" ContentType="application/vnd.openxmlformats-package.relationships+xml"/>
  <Override PartName="/ppt/slides/_rels/slide11.xml.rels" ContentType="application/vnd.openxmlformats-package.relationships+xml"/>
  <Override PartName="/ppt/slides/_rels/slide14.xml.rels" ContentType="application/vnd.openxmlformats-package.relationships+xml"/>
  <Override PartName="/ppt/slides/_rels/slide17.xml.rels" ContentType="application/vnd.openxmlformats-package.relationships+xml"/>
  <Override PartName="/ppt/slides/_rels/slide1.xml.rels" ContentType="application/vnd.openxmlformats-package.relationships+xml"/>
  <Override PartName="/ppt/slides/_rels/slide4.xml.rels" ContentType="application/vnd.openxmlformats-package.relationships+xml"/>
  <Override PartName="/ppt/slides/_rels/slide2.xml.rels" ContentType="application/vnd.openxmlformats-package.relationships+xml"/>
  <Override PartName="/ppt/slides/_rels/slide5.xml.rels" ContentType="application/vnd.openxmlformats-package.relationships+xml"/>
  <Override PartName="/ppt/slides/_rels/slide3.xml.rels" ContentType="application/vnd.openxmlformats-package.relationships+xml"/>
  <Override PartName="/ppt/slides/slide16.xml" ContentType="application/vnd.openxmlformats-officedocument.presentationml.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8.xml" ContentType="application/vnd.openxmlformats-officedocument.presentationml.slid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</p:sldIdLst>
  <p:sldSz cx="10080625" cy="7559675"/>
  <p:notesSz cx="7556500" cy="10691812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5" Type="http://schemas.openxmlformats.org/officeDocument/2006/relationships/slide" Target="slides/slide2.xml"/><Relationship Id="rId6" Type="http://schemas.openxmlformats.org/officeDocument/2006/relationships/slide" Target="slides/slide3.xml"/><Relationship Id="rId7" Type="http://schemas.openxmlformats.org/officeDocument/2006/relationships/slide" Target="slides/slide4.xml"/><Relationship Id="rId8" Type="http://schemas.openxmlformats.org/officeDocument/2006/relationships/slide" Target="slides/slide5.xml"/><Relationship Id="rId9" Type="http://schemas.openxmlformats.org/officeDocument/2006/relationships/slide" Target="slides/slide6.xml"/><Relationship Id="rId10" Type="http://schemas.openxmlformats.org/officeDocument/2006/relationships/slide" Target="slides/slide7.xml"/><Relationship Id="rId11" Type="http://schemas.openxmlformats.org/officeDocument/2006/relationships/slide" Target="slides/slide8.xml"/><Relationship Id="rId12" Type="http://schemas.openxmlformats.org/officeDocument/2006/relationships/slide" Target="slides/slide9.xml"/><Relationship Id="rId13" Type="http://schemas.openxmlformats.org/officeDocument/2006/relationships/slide" Target="slides/slide10.xml"/><Relationship Id="rId14" Type="http://schemas.openxmlformats.org/officeDocument/2006/relationships/slide" Target="slides/slide11.xml"/><Relationship Id="rId15" Type="http://schemas.openxmlformats.org/officeDocument/2006/relationships/slide" Target="slides/slide12.xml"/><Relationship Id="rId16" Type="http://schemas.openxmlformats.org/officeDocument/2006/relationships/slide" Target="slides/slide13.xml"/><Relationship Id="rId17" Type="http://schemas.openxmlformats.org/officeDocument/2006/relationships/slide" Target="slides/slide14.xml"/><Relationship Id="rId18" Type="http://schemas.openxmlformats.org/officeDocument/2006/relationships/slide" Target="slides/slide15.xml"/><Relationship Id="rId19" Type="http://schemas.openxmlformats.org/officeDocument/2006/relationships/slide" Target="slides/slide16.xml"/><Relationship Id="rId20" Type="http://schemas.openxmlformats.org/officeDocument/2006/relationships/slide" Target="slides/slide17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sldImg"/>
          </p:nvPr>
        </p:nvSpPr>
        <p:spPr>
          <a:xfrm>
            <a:off x="216000" y="812520"/>
            <a:ext cx="7127280" cy="40089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move the slide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2000" spc="-1" strike="noStrike">
                <a:latin typeface="Arial"/>
              </a:rPr>
              <a:t>Click to edit the notes format</a:t>
            </a:r>
            <a:endParaRPr b="0" lang="sk-SK" sz="2000" spc="-1" strike="noStrike">
              <a:latin typeface="Arial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r>
              <a:rPr b="0" lang="sk-SK" sz="1400" spc="-1" strike="noStrike">
                <a:latin typeface="Times New Roman"/>
              </a:rPr>
              <a:t>&lt;header&gt;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pPr algn="r"/>
            <a:r>
              <a:rPr b="0" lang="sk-SK" sz="1400" spc="-1" strike="noStrike">
                <a:latin typeface="Times New Roman"/>
              </a:rPr>
              <a:t>&lt;date/time&gt;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5" name="PlaceHolder 5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r>
              <a:rPr b="0" lang="sk-SK" sz="1400" spc="-1" strike="noStrike">
                <a:latin typeface="Times New Roman"/>
              </a:rPr>
              <a:t>&lt;footer&gt;</a:t>
            </a:r>
            <a:endParaRPr b="0" lang="sk-SK" sz="1400" spc="-1" strike="noStrike">
              <a:latin typeface="Times New Roman"/>
            </a:endParaRPr>
          </a:p>
        </p:txBody>
      </p:sp>
      <p:sp>
        <p:nvSpPr>
          <p:cNvPr id="46" name="PlaceHolder 6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>
            <a:noAutofit/>
          </a:bodyPr>
          <a:p>
            <a:pPr algn="r"/>
            <a:fld id="{99BEE686-FF54-41EB-BBC1-72F29B9EF8B0}" type="slidenum">
              <a:rPr b="0" lang="sk-SK" sz="1400" spc="-1" strike="noStrike">
                <a:latin typeface="Times New Roman"/>
              </a:rPr>
              <a:t>&lt;number&gt;</a:t>
            </a:fld>
            <a:endParaRPr b="0" lang="sk-SK" sz="1400" spc="-1" strike="noStrike"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CustomShape 1"/>
          <p:cNvSpPr/>
          <p:nvPr/>
        </p:nvSpPr>
        <p:spPr>
          <a:xfrm>
            <a:off x="1311120" y="1027080"/>
            <a:ext cx="4933440" cy="3699720"/>
          </a:xfrm>
          <a:custGeom>
            <a:avLst/>
            <a:gdLst/>
            <a:ahLst/>
            <a:rect l="l" t="t" r="r" b="b"/>
            <a:pathLst>
              <a:path w="21600" h="21600">
                <a:moveTo>
                  <a:pt x="0" y="0"/>
                </a:moveTo>
                <a:lnTo>
                  <a:pt x="21600" y="0"/>
                </a:lnTo>
                <a:lnTo>
                  <a:pt x="21600" y="21600"/>
                </a:lnTo>
                <a:lnTo>
                  <a:pt x="0" y="21600"/>
                </a:lnTo>
                <a:lnTo>
                  <a:pt x="0" y="0"/>
                </a:lnTo>
                <a:close/>
              </a:path>
            </a:pathLst>
          </a:custGeom>
          <a:solidFill>
            <a:srgbClr val="ffffff"/>
          </a:solidFill>
          <a:ln w="9360">
            <a:solidFill>
              <a:srgbClr val="000000"/>
            </a:solidFill>
            <a:miter/>
          </a:ln>
        </p:spPr>
        <p:style>
          <a:lnRef idx="0"/>
          <a:fillRef idx="0"/>
          <a:effectRef idx="0"/>
          <a:fontRef idx="minor"/>
        </p:style>
      </p:sp>
      <p:sp>
        <p:nvSpPr>
          <p:cNvPr id="88" name="PlaceHolder 2"/>
          <p:cNvSpPr>
            <a:spLocks noGrp="1"/>
          </p:cNvSpPr>
          <p:nvPr>
            <p:ph type="body"/>
          </p:nvPr>
        </p:nvSpPr>
        <p:spPr>
          <a:xfrm>
            <a:off x="1169640" y="5086080"/>
            <a:ext cx="5218920" cy="4105080"/>
          </a:xfrm>
          <a:prstGeom prst="rect">
            <a:avLst/>
          </a:prstGeom>
        </p:spPr>
        <p:txBody>
          <a:bodyPr lIns="0" rIns="0" tIns="0" bIns="0">
            <a:noAutofit/>
          </a:bodyPr>
          <a:p>
            <a:endParaRPr b="0" lang="sk-SK" sz="2000" spc="-1" strike="noStrike">
              <a:latin typeface="Arial"/>
            </a:endParaRPr>
          </a:p>
        </p:txBody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 type="body"/>
          </p:nvPr>
        </p:nvSpPr>
        <p:spPr>
          <a:xfrm>
            <a:off x="357156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 type="body"/>
          </p:nvPr>
        </p:nvSpPr>
        <p:spPr>
          <a:xfrm>
            <a:off x="6639120" y="176868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 type="body"/>
          </p:nvPr>
        </p:nvSpPr>
        <p:spPr>
          <a:xfrm>
            <a:off x="50400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 type="body"/>
          </p:nvPr>
        </p:nvSpPr>
        <p:spPr>
          <a:xfrm>
            <a:off x="357156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 type="body"/>
          </p:nvPr>
        </p:nvSpPr>
        <p:spPr>
          <a:xfrm>
            <a:off x="6639120" y="4058640"/>
            <a:ext cx="292104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504000" y="301320"/>
            <a:ext cx="9072000" cy="585036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5152680" y="405864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endParaRPr b="0" lang="sk-SK" sz="4400" spc="-1" strike="noStrike"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5152680" y="1768680"/>
            <a:ext cx="442692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 type="body"/>
          </p:nvPr>
        </p:nvSpPr>
        <p:spPr>
          <a:xfrm>
            <a:off x="504000" y="4058640"/>
            <a:ext cx="9072000" cy="20908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endParaRPr b="0" lang="sk-SK" sz="3200" spc="-1" strike="noStrike"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slideLayout" Target="../slideLayouts/slideLayout1.xml"/><Relationship Id="rId5" Type="http://schemas.openxmlformats.org/officeDocument/2006/relationships/slideLayout" Target="../slideLayouts/slideLayout2.xml"/><Relationship Id="rId6" Type="http://schemas.openxmlformats.org/officeDocument/2006/relationships/slideLayout" Target="../slideLayouts/slideLayout3.xml"/><Relationship Id="rId7" Type="http://schemas.openxmlformats.org/officeDocument/2006/relationships/slideLayout" Target="../slideLayouts/slideLayout4.xml"/><Relationship Id="rId8" Type="http://schemas.openxmlformats.org/officeDocument/2006/relationships/slideLayout" Target="../slideLayouts/slideLayout5.xml"/><Relationship Id="rId9" Type="http://schemas.openxmlformats.org/officeDocument/2006/relationships/slideLayout" Target="../slideLayouts/slideLayout6.xml"/><Relationship Id="rId10" Type="http://schemas.openxmlformats.org/officeDocument/2006/relationships/slideLayout" Target="../slideLayouts/slideLayout7.xml"/><Relationship Id="rId11" Type="http://schemas.openxmlformats.org/officeDocument/2006/relationships/slideLayout" Target="../slideLayouts/slideLayout8.xml"/><Relationship Id="rId12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0.xml"/><Relationship Id="rId14" Type="http://schemas.openxmlformats.org/officeDocument/2006/relationships/slideLayout" Target="../slideLayouts/slideLayout11.xml"/><Relationship Id="rId15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CustomShape 1"/>
          <p:cNvSpPr/>
          <p:nvPr/>
        </p:nvSpPr>
        <p:spPr>
          <a:xfrm>
            <a:off x="0" y="0"/>
            <a:ext cx="10079280" cy="1619280"/>
          </a:xfrm>
          <a:prstGeom prst="rect">
            <a:avLst/>
          </a:prstGeom>
          <a:solidFill>
            <a:srgbClr val="c0c0c0"/>
          </a:solidFill>
          <a:ln w="0">
            <a:noFill/>
          </a:ln>
        </p:spPr>
        <p:style>
          <a:lnRef idx="0"/>
          <a:fillRef idx="0"/>
          <a:effectRef idx="0"/>
          <a:fontRef idx="minor"/>
        </p:style>
      </p:sp>
      <p:pic>
        <p:nvPicPr>
          <p:cNvPr id="1" name="Obrázok 2" descr=""/>
          <p:cNvPicPr/>
          <p:nvPr/>
        </p:nvPicPr>
        <p:blipFill>
          <a:blip r:embed="rId2"/>
          <a:srcRect l="0" t="17215" r="0" b="20692"/>
          <a:stretch/>
        </p:blipFill>
        <p:spPr>
          <a:xfrm>
            <a:off x="180000" y="6480000"/>
            <a:ext cx="5219280" cy="1078920"/>
          </a:xfrm>
          <a:prstGeom prst="rect">
            <a:avLst/>
          </a:prstGeom>
          <a:ln w="0">
            <a:noFill/>
          </a:ln>
        </p:spPr>
      </p:pic>
      <p:pic>
        <p:nvPicPr>
          <p:cNvPr id="2" name="Obrázok 3" descr=""/>
          <p:cNvPicPr/>
          <p:nvPr/>
        </p:nvPicPr>
        <p:blipFill>
          <a:blip r:embed="rId3"/>
          <a:stretch/>
        </p:blipFill>
        <p:spPr>
          <a:xfrm>
            <a:off x="7560000" y="6300000"/>
            <a:ext cx="2545200" cy="1259280"/>
          </a:xfrm>
          <a:prstGeom prst="rect">
            <a:avLst/>
          </a:prstGeom>
          <a:ln w="0">
            <a:noFill/>
          </a:ln>
        </p:spPr>
      </p:pic>
      <p:sp>
        <p:nvSpPr>
          <p:cNvPr id="3" name="PlaceHolder 2"/>
          <p:cNvSpPr>
            <a:spLocks noGrp="1"/>
          </p:cNvSpPr>
          <p:nvPr>
            <p:ph type="title"/>
          </p:nvPr>
        </p:nvSpPr>
        <p:spPr>
          <a:xfrm>
            <a:off x="504000" y="301320"/>
            <a:ext cx="9072000" cy="1261800"/>
          </a:xfrm>
          <a:prstGeom prst="rect">
            <a:avLst/>
          </a:prstGeom>
        </p:spPr>
        <p:txBody>
          <a:bodyPr lIns="0" rIns="0" tIns="0" bIns="0" anchor="ctr">
            <a:noAutofit/>
          </a:bodyPr>
          <a:p>
            <a:pPr algn="ctr"/>
            <a:r>
              <a:rPr b="0" lang="sk-SK" sz="4400" spc="-1" strike="noStrike">
                <a:latin typeface="Arial"/>
              </a:rPr>
              <a:t>Click to edit the title text format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" name="PlaceHolder 3"/>
          <p:cNvSpPr>
            <a:spLocks noGrp="1"/>
          </p:cNvSpPr>
          <p:nvPr>
            <p:ph type="body"/>
          </p:nvPr>
        </p:nvSpPr>
        <p:spPr>
          <a:xfrm>
            <a:off x="504000" y="1768680"/>
            <a:ext cx="9072000" cy="4384080"/>
          </a:xfrm>
          <a:prstGeom prst="rect">
            <a:avLst/>
          </a:prstGeom>
        </p:spPr>
        <p:txBody>
          <a:bodyPr lIns="0" rIns="0" tIns="0" bIns="0">
            <a:normAutofit/>
          </a:bodyPr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3200" spc="-1" strike="noStrike">
                <a:latin typeface="Arial"/>
              </a:rPr>
              <a:t>Click to edit the outline text format</a:t>
            </a:r>
            <a:endParaRPr b="0" lang="sk-SK" sz="3200" spc="-1" strike="noStrike"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800" spc="-1" strike="noStrike">
                <a:latin typeface="Arial"/>
              </a:rPr>
              <a:t>Second Outline Level</a:t>
            </a:r>
            <a:endParaRPr b="0" lang="sk-SK" sz="2800" spc="-1" strike="noStrike"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400" spc="-1" strike="noStrike">
                <a:latin typeface="Arial"/>
              </a:rPr>
              <a:t>Third Outline Level</a:t>
            </a:r>
            <a:endParaRPr b="0" lang="sk-SK" sz="2400" spc="-1" strike="noStrike"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b="0" lang="sk-SK" sz="2000" spc="-1" strike="noStrike">
                <a:latin typeface="Arial"/>
              </a:rPr>
              <a:t>Fourth Outline Level</a:t>
            </a:r>
            <a:endParaRPr b="0" lang="sk-SK" sz="2000" spc="-1" strike="noStrike"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Fifth Outline Level</a:t>
            </a:r>
            <a:endParaRPr b="0" lang="sk-SK" sz="2000" spc="-1" strike="noStrike"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Sixth Outline Level</a:t>
            </a:r>
            <a:endParaRPr b="0" lang="sk-SK" sz="2000" spc="-1" strike="noStrike"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b="0" lang="sk-SK" sz="2000" spc="-1" strike="noStrike">
                <a:latin typeface="Arial"/>
              </a:rPr>
              <a:t>Seventh Outline Level</a:t>
            </a:r>
            <a:endParaRPr b="0" lang="sk-SK" sz="2000" spc="-1" strike="noStrike"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4"/>
    <p:sldLayoutId id="2147483650" r:id="rId5"/>
    <p:sldLayoutId id="2147483651" r:id="rId6"/>
    <p:sldLayoutId id="2147483652" r:id="rId7"/>
    <p:sldLayoutId id="2147483653" r:id="rId8"/>
    <p:sldLayoutId id="2147483654" r:id="rId9"/>
    <p:sldLayoutId id="2147483655" r:id="rId10"/>
    <p:sldLayoutId id="2147483656" r:id="rId11"/>
    <p:sldLayoutId id="2147483657" r:id="rId12"/>
    <p:sldLayoutId id="2147483658" r:id="rId13"/>
    <p:sldLayoutId id="2147483659" r:id="rId14"/>
    <p:sldLayoutId id="2147483660" r:id="rId15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hyperlink" Target="http://iz.sk/Sxqi" TargetMode="External"/><Relationship Id="rId2" Type="http://schemas.openxmlformats.org/officeDocument/2006/relationships/slideLayout" Target="../slideLayouts/slideLayout1.xml"/><Relationship Id="rId3" Type="http://schemas.openxmlformats.org/officeDocument/2006/relationships/notesSlide" Target="../notesSlides/notesSlide1.xml"/>
</Relationships>
</file>

<file path=ppt/slides/_rels/slide10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potreby-trhu-prace-a-ucebne-odbory-strednych-odbornych-skol" TargetMode="External"/><Relationship Id="rId2" Type="http://schemas.openxmlformats.org/officeDocument/2006/relationships/slideLayout" Target="../slideLayouts/slideLayout1.xml"/>
</Relationships>
</file>

<file path=ppt/slides/_rels/slide11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vyrovnavacie-opatrenia-v-skolstve" TargetMode="External"/><Relationship Id="rId2" Type="http://schemas.openxmlformats.org/officeDocument/2006/relationships/slideLayout" Target="../slideLayouts/slideLayout1.xml"/>
</Relationships>
</file>

<file path=ppt/slides/_rels/slide1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3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5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diskriminacia-romov-na-trhu-prace" TargetMode="External"/><Relationship Id="rId2" Type="http://schemas.openxmlformats.org/officeDocument/2006/relationships/slideLayout" Target="../slideLayouts/slideLayout1.xml"/>
</Relationships>
</file>

<file path=ppt/slides/_rels/slide1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17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zo-specialnej-skoly-do-normalnej" TargetMode="External"/><Relationship Id="rId2" Type="http://schemas.openxmlformats.org/officeDocument/2006/relationships/slideLayout" Target="../slideLayouts/slideLayout1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elokovane-pracoviska-sos-v-blizkosti-MRK" TargetMode="External"/><Relationship Id="rId2" Type="http://schemas.openxmlformats.org/officeDocument/2006/relationships/hyperlink" Target="https://www.iz.sk/download-files/sk/evs/dualne-vzdelavanie" TargetMode="External"/><Relationship Id="rId3" Type="http://schemas.openxmlformats.org/officeDocument/2006/relationships/slideLayout" Target="../slideLayouts/slideLayout1.xml"/>
</Relationships>
</file>

<file path=ppt/slides/_rels/slide6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
</Relationships>
</file>

<file path=ppt/slides/_rels/slide7.xml.rels><?xml version="1.0" encoding="UTF-8"?>
<Relationships xmlns="http://schemas.openxmlformats.org/package/2006/relationships"><Relationship Id="rId1" Type="http://schemas.openxmlformats.org/officeDocument/2006/relationships/hyperlink" Target="http://www.cp.sk/" TargetMode="External"/><Relationship Id="rId2" Type="http://schemas.openxmlformats.org/officeDocument/2006/relationships/hyperlink" Target="https://www.iz.sk/download-files/sk/evs/geograficka-dostupnost-strednych-skol" TargetMode="External"/><Relationship Id="rId3" Type="http://schemas.openxmlformats.org/officeDocument/2006/relationships/slideLayout" Target="../slideLayouts/slideLayout1.xml"/>
</Relationships>
</file>

<file path=ppt/slides/_rels/slide8.xml.rels><?xml version="1.0" encoding="UTF-8"?>
<Relationships xmlns="http://schemas.openxmlformats.org/package/2006/relationships"><Relationship Id="rId1" Type="http://schemas.openxmlformats.org/officeDocument/2006/relationships/hyperlink" Target="https://www.iz.sk/download-files/sk/evs/ucebne-odbory-strednych-skol-elokovane-prepojenie-na-trh-prace" TargetMode="External"/><Relationship Id="rId2" Type="http://schemas.openxmlformats.org/officeDocument/2006/relationships/slideLayout" Target="../slideLayouts/slideLayout1.xml"/>
</Relationships>
</file>

<file path=ppt/slides/_rels/slide9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hyperlink" Target="https://www.iz.sk/download-files/sk/evs/prakticka-zena-je-neprakticka" TargetMode="External"/><Relationship Id="rId3" Type="http://schemas.openxmlformats.org/officeDocument/2006/relationships/slideLayout" Target="../slideLayouts/slideLayout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CustomShape 1"/>
          <p:cNvSpPr/>
          <p:nvPr/>
        </p:nvSpPr>
        <p:spPr>
          <a:xfrm>
            <a:off x="0" y="2292480"/>
            <a:ext cx="10080000" cy="3646800"/>
          </a:xfrm>
          <a:custGeom>
            <a:avLst/>
            <a:gdLst/>
            <a:ahLst/>
            <a:rect l="l" t="t" r="r" b="b"/>
            <a:pathLst>
              <a:path w="28004" h="10134">
                <a:moveTo>
                  <a:pt x="5" y="0"/>
                </a:moveTo>
                <a:lnTo>
                  <a:pt x="5" y="0"/>
                </a:lnTo>
                <a:cubicBezTo>
                  <a:pt x="4" y="0"/>
                  <a:pt x="3" y="0"/>
                  <a:pt x="3" y="1"/>
                </a:cubicBezTo>
                <a:cubicBezTo>
                  <a:pt x="2" y="1"/>
                  <a:pt x="1" y="2"/>
                  <a:pt x="1" y="3"/>
                </a:cubicBezTo>
                <a:cubicBezTo>
                  <a:pt x="0" y="3"/>
                  <a:pt x="0" y="4"/>
                  <a:pt x="0" y="5"/>
                </a:cubicBezTo>
                <a:lnTo>
                  <a:pt x="0" y="10127"/>
                </a:lnTo>
                <a:lnTo>
                  <a:pt x="0" y="10128"/>
                </a:lnTo>
                <a:cubicBezTo>
                  <a:pt x="0" y="10129"/>
                  <a:pt x="0" y="10130"/>
                  <a:pt x="1" y="10130"/>
                </a:cubicBezTo>
                <a:cubicBezTo>
                  <a:pt x="1" y="10131"/>
                  <a:pt x="2" y="10132"/>
                  <a:pt x="3" y="10132"/>
                </a:cubicBezTo>
                <a:cubicBezTo>
                  <a:pt x="3" y="10133"/>
                  <a:pt x="4" y="10133"/>
                  <a:pt x="5" y="10133"/>
                </a:cubicBezTo>
                <a:lnTo>
                  <a:pt x="27997" y="10133"/>
                </a:lnTo>
                <a:lnTo>
                  <a:pt x="27998" y="10133"/>
                </a:lnTo>
                <a:cubicBezTo>
                  <a:pt x="27999" y="10133"/>
                  <a:pt x="28000" y="10133"/>
                  <a:pt x="28000" y="10132"/>
                </a:cubicBezTo>
                <a:cubicBezTo>
                  <a:pt x="28001" y="10132"/>
                  <a:pt x="28002" y="10131"/>
                  <a:pt x="28002" y="10130"/>
                </a:cubicBezTo>
                <a:cubicBezTo>
                  <a:pt x="28003" y="10130"/>
                  <a:pt x="28003" y="10129"/>
                  <a:pt x="28003" y="10128"/>
                </a:cubicBezTo>
                <a:lnTo>
                  <a:pt x="28003" y="5"/>
                </a:lnTo>
                <a:lnTo>
                  <a:pt x="28003" y="5"/>
                </a:lnTo>
                <a:lnTo>
                  <a:pt x="28003" y="5"/>
                </a:lnTo>
                <a:cubicBezTo>
                  <a:pt x="28003" y="4"/>
                  <a:pt x="28003" y="3"/>
                  <a:pt x="28002" y="3"/>
                </a:cubicBezTo>
                <a:cubicBezTo>
                  <a:pt x="28002" y="2"/>
                  <a:pt x="28001" y="1"/>
                  <a:pt x="28000" y="1"/>
                </a:cubicBezTo>
                <a:cubicBezTo>
                  <a:pt x="28000" y="0"/>
                  <a:pt x="27999" y="0"/>
                  <a:pt x="27998" y="0"/>
                </a:cubicBezTo>
                <a:lnTo>
                  <a:pt x="5" y="0"/>
                </a:lnTo>
              </a:path>
            </a:pathLst>
          </a:custGeom>
          <a:solidFill>
            <a:srgbClr val="b3b3b3"/>
          </a:solidFill>
          <a:ln w="9360">
            <a:noFill/>
          </a:ln>
        </p:spPr>
        <p:style>
          <a:lnRef idx="0"/>
          <a:fillRef idx="0"/>
          <a:effectRef idx="0"/>
          <a:fontRef idx="minor"/>
        </p:style>
      </p:sp>
      <p:sp>
        <p:nvSpPr>
          <p:cNvPr id="48" name="CustomShape 2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Inštitút zamestnanosti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49" name="CustomShape 3"/>
          <p:cNvSpPr/>
          <p:nvPr/>
        </p:nvSpPr>
        <p:spPr>
          <a:xfrm>
            <a:off x="720000" y="2732040"/>
            <a:ext cx="8819280" cy="19306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100000"/>
              </a:lnSpc>
            </a:pPr>
            <a:r>
              <a:rPr b="1" lang="sk-SK" sz="3200" spc="-1" strike="noStrike">
                <a:solidFill>
                  <a:srgbClr val="000000"/>
                </a:solidFill>
                <a:latin typeface="Arial"/>
                <a:ea typeface="DejaVu Sans"/>
              </a:rPr>
              <a:t>Vzdelávanie Rómov a Rómok v kontexte celoživotného uplatnenia v spoločnosti </a:t>
            </a:r>
            <a:endParaRPr b="0" lang="sk-SK" sz="3200" spc="-1" strike="noStrike"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Zuzana Havírová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0" name="CustomShape 4"/>
          <p:cNvSpPr/>
          <p:nvPr/>
        </p:nvSpPr>
        <p:spPr>
          <a:xfrm>
            <a:off x="420480" y="4663440"/>
            <a:ext cx="9298800" cy="10792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noAutofit/>
          </a:bodyPr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595"/>
              </a:spcAft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Táto prezentácia je súčasťou projektu Politiky zamestnanosti realizovaného Inštitútom zamestnanosti. Tento projekt je podporený z Európskeho sociálneho fondu v rámci OP EVS.</a:t>
            </a:r>
            <a:endParaRPr b="0" lang="sk-SK" sz="2200" spc="-1" strike="noStrike">
              <a:latin typeface="Arial"/>
            </a:endParaRPr>
          </a:p>
          <a:p>
            <a:pPr algn="just">
              <a:lnSpc>
                <a:spcPct val="100000"/>
              </a:lnSpc>
              <a:spcBef>
                <a:spcPts val="1191"/>
              </a:spcBef>
              <a:spcAft>
                <a:spcPts val="595"/>
              </a:spcAft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25. 9. 2020 </a:t>
            </a:r>
            <a:r>
              <a:rPr b="0" lang="en-US" sz="2200" spc="-1" strike="noStrike" u="sng">
                <a:solidFill>
                  <a:srgbClr val="0000ff"/>
                </a:solidFill>
                <a:uFillTx/>
                <a:latin typeface="Times New Roman"/>
                <a:ea typeface="DejaVu Sans"/>
                <a:hlinkClick r:id="rId1"/>
              </a:rPr>
              <a:t>http://iz.sk/Sxqi</a:t>
            </a:r>
            <a:r>
              <a:rPr b="0" lang="en-US" sz="2200" spc="-1" strike="noStrike">
                <a:solidFill>
                  <a:srgbClr val="000000"/>
                </a:solidFill>
                <a:latin typeface="Times New Roman"/>
                <a:ea typeface="DejaVu Sans"/>
              </a:rPr>
              <a:t> </a:t>
            </a:r>
            <a:endParaRPr b="0" lang="sk-SK" sz="22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0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Uplatniteľnosť na trhu práce </a:t>
            </a:r>
            <a:endParaRPr b="0" lang="sk-SK" sz="4400" spc="-1" strike="noStrike">
              <a:latin typeface="Arial"/>
            </a:endParaRPr>
          </a:p>
        </p:txBody>
      </p:sp>
      <p:graphicFrame>
        <p:nvGraphicFramePr>
          <p:cNvPr id="71" name="Table 2"/>
          <p:cNvGraphicFramePr/>
          <p:nvPr/>
        </p:nvGraphicFramePr>
        <p:xfrm>
          <a:off x="376560" y="1869120"/>
          <a:ext cx="9162720" cy="3982320"/>
        </p:xfrm>
        <a:graphic>
          <a:graphicData uri="http://schemas.openxmlformats.org/drawingml/2006/table">
            <a:tbl>
              <a:tblPr/>
              <a:tblGrid>
                <a:gridCol w="4299840"/>
                <a:gridCol w="1631160"/>
                <a:gridCol w="1600560"/>
                <a:gridCol w="1631520"/>
              </a:tblGrid>
              <a:tr h="92340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1" lang="sk-SK" sz="2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september 2017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máj 2018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september 2018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15296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Nezamestnanosť dvojročných učebných  odborov 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11,8%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9,4%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152964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Nezamestnanosť trojročných učebných odborov 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11,9 %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5,4%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2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10,2%</a:t>
                      </a:r>
                      <a:endParaRPr b="0" lang="sk-SK" sz="24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72" name="CustomShape 3"/>
          <p:cNvSpPr/>
          <p:nvPr/>
        </p:nvSpPr>
        <p:spPr>
          <a:xfrm>
            <a:off x="239760" y="6094800"/>
            <a:ext cx="9600480" cy="912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https://www.iz.sk/download-files/sk/evs/potreby-trhu-prace-a-ucebne-odbory-strednych-odbornych-skol</a:t>
            </a: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Vysokoškolské vzdelávanie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74" name="CustomShape 2"/>
          <p:cNvSpPr/>
          <p:nvPr/>
        </p:nvSpPr>
        <p:spPr>
          <a:xfrm>
            <a:off x="311400" y="213696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 algn="ctr"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Program Aj ty máš šancu! ako príklad využitia dočasných vyrovnávacích opatrení v praxi </a:t>
            </a:r>
            <a:endParaRPr b="0" lang="sk-SK" sz="2800" spc="-1" strike="noStrike">
              <a:latin typeface="Arial"/>
            </a:endParaRPr>
          </a:p>
        </p:txBody>
      </p:sp>
      <p:sp>
        <p:nvSpPr>
          <p:cNvPr id="75" name="CustomShape 3"/>
          <p:cNvSpPr/>
          <p:nvPr/>
        </p:nvSpPr>
        <p:spPr>
          <a:xfrm>
            <a:off x="628560" y="5600880"/>
            <a:ext cx="830880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https://www.iz.sk/download-files/sk/evs/vyrovnavacie-opatrenia-v-skolstve</a:t>
            </a: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Odporúčania 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77" name="CustomShape 2"/>
          <p:cNvSpPr/>
          <p:nvPr/>
        </p:nvSpPr>
        <p:spPr>
          <a:xfrm>
            <a:off x="414360" y="3780000"/>
            <a:ext cx="8999280" cy="14886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Predškolské vzdelávanie: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Neblokovať zavedenie povinného predškolského vzdelávania pre všetky 5-ročné deti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Snažiť sa vytvárať už v prostredí predškolského vzdelávania inkluzívne prostredie 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Odporúčania 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79" name="CustomShape 2"/>
          <p:cNvSpPr/>
          <p:nvPr/>
        </p:nvSpPr>
        <p:spPr>
          <a:xfrm>
            <a:off x="540000" y="2526120"/>
            <a:ext cx="9151920" cy="393120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Základné vzdelávanie: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Zmeniť koncept diagnostikovania detí pred nástupom do základnej školy, tzv. testy školskej zrelosti</a:t>
            </a:r>
            <a:endParaRPr b="0" lang="sk-SK" sz="36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Zaviesť komunitné služby s cieľom pomôcť preniesť deti zo špeciálnej školy</a:t>
            </a:r>
            <a:endParaRPr b="0" lang="sk-SK" sz="3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Odporúčania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81" name="CustomShape 2"/>
          <p:cNvSpPr/>
          <p:nvPr/>
        </p:nvSpPr>
        <p:spPr>
          <a:xfrm>
            <a:off x="540000" y="30139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1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Stredné vzdelávanie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Zrušiť učebný odbor Praktická žena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Začať transformáciu učebných a študijných odborov pre potreby trhu práce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Postupné zrušenie dvojročných učebných odborov 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Prepracovať koncept sociálneho štipendia 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Odporúčania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83" name="CustomShape 2"/>
          <p:cNvSpPr/>
          <p:nvPr/>
        </p:nvSpPr>
        <p:spPr>
          <a:xfrm>
            <a:off x="540000" y="3440520"/>
            <a:ext cx="9209160" cy="231948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Stredné vzdelávanie:</a:t>
            </a:r>
            <a:endParaRPr b="0" lang="sk-SK" sz="28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  <a:ea typeface="DejaVu Sans"/>
              </a:rPr>
              <a:t>Scitlivieť spoločnosť v otázkach spolužitia majority a minority</a:t>
            </a:r>
            <a:endParaRPr b="0" lang="sk-SK" sz="20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  <a:ea typeface="DejaVu Sans"/>
              </a:rPr>
              <a:t>Verejný sektor by mal byť vzorom pri zamestnávaní ľudí z minorít</a:t>
            </a:r>
            <a:endParaRPr b="0" lang="sk-SK" sz="20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  <a:ea typeface="DejaVu Sans"/>
              </a:rPr>
              <a:t>Verejne odsúdiť zamestnávateľa, ktorý sa prejavil diskriminačne</a:t>
            </a:r>
            <a:endParaRPr b="0" lang="sk-SK" sz="20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  <a:ea typeface="DejaVu Sans"/>
              </a:rPr>
              <a:t>Vytvoriť bezpečnú online platformu, ktorá by mohla slúžiť ako nahlasovanie prípadov diskriminačného konania v prístupe k zamestnaniu</a:t>
            </a:r>
            <a:endParaRPr b="0" lang="sk-SK" sz="2000" spc="-1" strike="noStrike">
              <a:latin typeface="Arial"/>
            </a:endParaRPr>
          </a:p>
          <a:p>
            <a:pPr marL="343080" indent="-3423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000" spc="-1" strike="noStrike">
                <a:solidFill>
                  <a:srgbClr val="000000"/>
                </a:solidFill>
                <a:latin typeface="Arial"/>
                <a:ea typeface="DejaVu Sans"/>
              </a:rPr>
              <a:t>Kvalitnejšie poskytovanie kariérneho poradenstva. Kariérny poradca by mal pracovať ako odborný nepedagogický zamestnanec</a:t>
            </a:r>
            <a:endParaRPr b="0" lang="sk-SK" sz="20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16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1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https://www.iz.sk/download-files/sk/evs/diskriminacia-romov-na-trhu-prace</a:t>
            </a:r>
            <a:endParaRPr b="0" lang="sk-SK" sz="16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1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Odporúčania 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85" name="CustomShape 2"/>
          <p:cNvSpPr/>
          <p:nvPr/>
        </p:nvSpPr>
        <p:spPr>
          <a:xfrm>
            <a:off x="540000" y="315108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Vysokoškolské vzdelávanie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Ministerstvo školstva by malo začať podporovať (aj finančne) iniciatívy a programy, ktoré využívajú dočasné vyrovnávacie opatrenia vo vzdelávaní </a:t>
            </a:r>
            <a:endParaRPr b="0" lang="sk-SK" sz="2800" spc="-1" strike="noStrike">
              <a:latin typeface="Arial"/>
            </a:endParaRPr>
          </a:p>
          <a:p>
            <a:pPr marL="457200" indent="-4564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Zriadiť web stránku na ministerstve školstva, ktorá by informovala o začleňovacích projektoch rôznych aktérov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1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Ďakujem Vám za pozornosť! </a:t>
            </a:r>
            <a:endParaRPr b="0" lang="sk-SK" sz="4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 algn="ctr">
              <a:lnSpc>
                <a:spcPct val="100000"/>
              </a:lnSpc>
              <a:tabLst>
                <a:tab algn="l" pos="0"/>
                <a:tab algn="l" pos="448920"/>
                <a:tab algn="l" pos="898200"/>
                <a:tab algn="l" pos="1347480"/>
                <a:tab algn="l" pos="1796760"/>
                <a:tab algn="l" pos="2246040"/>
                <a:tab algn="l" pos="2695320"/>
                <a:tab algn="l" pos="3144600"/>
                <a:tab algn="l" pos="3593880"/>
                <a:tab algn="l" pos="4043160"/>
                <a:tab algn="l" pos="4492440"/>
                <a:tab algn="l" pos="4941720"/>
                <a:tab algn="l" pos="5391000"/>
                <a:tab algn="l" pos="5840280"/>
                <a:tab algn="l" pos="6289560"/>
                <a:tab algn="l" pos="6738840"/>
                <a:tab algn="l" pos="7188120"/>
                <a:tab algn="l" pos="7637400"/>
                <a:tab algn="l" pos="8086680"/>
                <a:tab algn="l" pos="8535960"/>
                <a:tab algn="l" pos="8985240"/>
              </a:tabLst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Predškolské vzdelávanie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2" name="CustomShape 2"/>
          <p:cNvSpPr/>
          <p:nvPr/>
        </p:nvSpPr>
        <p:spPr>
          <a:xfrm>
            <a:off x="618840" y="2461680"/>
            <a:ext cx="8920440" cy="22845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 marL="571680" indent="-5709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Dôležitosť predškolského vzdelávania</a:t>
            </a:r>
            <a:endParaRPr b="0" lang="sk-SK" sz="3600" spc="-1" strike="noStrike">
              <a:latin typeface="Arial"/>
            </a:endParaRPr>
          </a:p>
          <a:p>
            <a:pPr marL="571680" indent="-5709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Socializácia </a:t>
            </a:r>
            <a:endParaRPr b="0" lang="sk-SK" sz="3600" spc="-1" strike="noStrike">
              <a:latin typeface="Arial"/>
            </a:endParaRPr>
          </a:p>
          <a:p>
            <a:pPr marL="571680" indent="-570960" algn="just">
              <a:lnSpc>
                <a:spcPct val="100000"/>
              </a:lnSpc>
              <a:buClr>
                <a:srgbClr val="000000"/>
              </a:buClr>
              <a:buFont typeface="Arial"/>
              <a:buChar char="•"/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Nesegregácia </a:t>
            </a:r>
            <a:endParaRPr b="0" lang="sk-SK" sz="3600" spc="-1" strike="noStrike">
              <a:latin typeface="Arial"/>
            </a:endParaRPr>
          </a:p>
          <a:p>
            <a:pPr algn="just">
              <a:lnSpc>
                <a:spcPct val="100000"/>
              </a:lnSpc>
            </a:pPr>
            <a:endParaRPr b="0" lang="sk-SK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Základné vzdelanie 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4" name="CustomShape 2"/>
          <p:cNvSpPr/>
          <p:nvPr/>
        </p:nvSpPr>
        <p:spPr>
          <a:xfrm>
            <a:off x="380160" y="1703160"/>
            <a:ext cx="8999280" cy="39085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1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Segregácia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Konanie EK voči SR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Špeciálne školy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Diagnostikovanie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24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https://www.iz.sk/download-files/sk/evs/zo-specialnej-skoly-do-normalnej</a:t>
            </a:r>
            <a:r>
              <a:rPr b="0" lang="sk-SK" sz="24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24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4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Počet žiakov preradených zo špeciálnej školy na základnú </a:t>
            </a:r>
            <a:endParaRPr b="0" lang="sk-SK" sz="4400" spc="-1" strike="noStrike">
              <a:latin typeface="Arial"/>
            </a:endParaRPr>
          </a:p>
        </p:txBody>
      </p:sp>
      <p:graphicFrame>
        <p:nvGraphicFramePr>
          <p:cNvPr id="56" name="Table 2"/>
          <p:cNvGraphicFramePr/>
          <p:nvPr/>
        </p:nvGraphicFramePr>
        <p:xfrm>
          <a:off x="365760" y="1969560"/>
          <a:ext cx="8847720" cy="4458600"/>
        </p:xfrm>
        <a:graphic>
          <a:graphicData uri="http://schemas.openxmlformats.org/drawingml/2006/table">
            <a:tbl>
              <a:tblPr/>
              <a:tblGrid>
                <a:gridCol w="4516920"/>
                <a:gridCol w="1440000"/>
                <a:gridCol w="1412280"/>
                <a:gridCol w="1478880"/>
              </a:tblGrid>
              <a:tr h="111456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Školský rok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2017/2018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2018/2019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2019/2020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</a:tr>
              <a:tr h="111456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Celkový počet žiakov v špeciálnych školách 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14 146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19 759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26 038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111456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Počet prestupov zo špeciálnej školy na základnú školu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189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224</a:t>
                      </a:r>
                      <a:endParaRPr b="0" lang="sk-SK" sz="20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301</a:t>
                      </a:r>
                      <a:endParaRPr b="0" lang="sk-SK" sz="20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1115280"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20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Percentuálny podiel prestupov zo špeciálnej školy na základnú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1,33 %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1,13 %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68400" rIns="6840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20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1,15 %</a:t>
                      </a:r>
                      <a:endParaRPr b="0" lang="sk-SK" sz="2000" spc="-1" strike="noStrike">
                        <a:latin typeface="Arial"/>
                      </a:endParaRPr>
                    </a:p>
                  </a:txBody>
                  <a:tcPr marL="68400" marR="6840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</a:tbl>
          </a:graphicData>
        </a:graphic>
      </p:graphicFrame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Stredoškolské vzdelávanie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58" name="CustomShape 2"/>
          <p:cNvSpPr/>
          <p:nvPr/>
        </p:nvSpPr>
        <p:spPr>
          <a:xfrm>
            <a:off x="322920" y="2057400"/>
            <a:ext cx="8999280" cy="44341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Elokované pracoviská stredných odborných škôl </a:t>
            </a:r>
            <a:endParaRPr b="0" lang="sk-S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2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https://www.iz.sk/download-files/sk/evs/elokovane-pracoviska-sos-v-blizkosti-MRK</a:t>
            </a: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Duálne vzdelávanie</a:t>
            </a:r>
            <a:endParaRPr b="0" lang="sk-S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2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https://www.iz.sk/download-files/sk/evs/dualne-vzdelavanie</a:t>
            </a: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</a:pP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6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Elokované pracoviská SOŠ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60" name="CustomShape 2"/>
          <p:cNvSpPr/>
          <p:nvPr/>
        </p:nvSpPr>
        <p:spPr>
          <a:xfrm>
            <a:off x="357120" y="1703160"/>
            <a:ext cx="8999280" cy="42854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Vznik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Financovanie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Učebné odbory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Uplatniteľnosť na trhu práce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Geografická vzdialenosť od SOŠ</a:t>
            </a:r>
            <a:endParaRPr b="0" lang="sk-SK" sz="2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7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Geografická vzdialenosť </a:t>
            </a:r>
            <a:endParaRPr b="0" lang="sk-SK" sz="4400" spc="-1" strike="noStrike">
              <a:latin typeface="Arial"/>
            </a:endParaRPr>
          </a:p>
        </p:txBody>
      </p:sp>
      <p:graphicFrame>
        <p:nvGraphicFramePr>
          <p:cNvPr id="62" name="Table 2"/>
          <p:cNvGraphicFramePr/>
          <p:nvPr/>
        </p:nvGraphicFramePr>
        <p:xfrm>
          <a:off x="0" y="1177560"/>
          <a:ext cx="10080000" cy="4811040"/>
        </p:xfrm>
        <a:graphic>
          <a:graphicData uri="http://schemas.openxmlformats.org/drawingml/2006/table">
            <a:tbl>
              <a:tblPr/>
              <a:tblGrid>
                <a:gridCol w="2282040"/>
                <a:gridCol w="2274120"/>
                <a:gridCol w="2274120"/>
                <a:gridCol w="1745280"/>
                <a:gridCol w="1504800"/>
              </a:tblGrid>
              <a:tr h="391320">
                <a:tc gridSpan="5"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1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Prešovský kraj  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  <a:tc hMerge="1">
                  <a:tcPr marL="90000" marR="90000">
                    <a:solidFill>
                      <a:srgbClr val="729fcf"/>
                    </a:solidFill>
                  </a:tcPr>
                </a:tc>
              </a:tr>
              <a:tr h="990360"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1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Názov školy a sídlo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Elokované pracovisko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Miesto najbližšej SOŠ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Vzdialenosť  v km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Verejná doprava - spojenie (podľa </a:t>
                      </a:r>
                      <a:r>
                        <a:rPr b="0" lang="sk-SK" sz="1400" spc="-1" strike="noStrike" u="sng">
                          <a:solidFill>
                            <a:srgbClr val="0000ff"/>
                          </a:solidFill>
                          <a:uFillTx/>
                          <a:latin typeface="Arial"/>
                          <a:ea typeface="DejaVu Sans"/>
                          <a:hlinkClick r:id="rId1"/>
                        </a:rPr>
                        <a:t>www.cp.sk</a:t>
                      </a: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)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1320">
                <a:tc rowSpan="7"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1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Stredná odborná škola agropotravinárska a technická </a:t>
                      </a:r>
                      <a:endParaRPr b="0" lang="sk-SK" sz="1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1" lang="sk-SK" sz="1400" spc="-1" strike="noStrike">
                          <a:solidFill>
                            <a:srgbClr val="ffffff"/>
                          </a:solidFill>
                          <a:latin typeface="Arial"/>
                          <a:ea typeface="DejaVu Sans"/>
                        </a:rPr>
                        <a:t>Kušnierska brána 349/2, Kežmarok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4f81bd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Nižná brána 10, Kežmarok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kmeňová škola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39132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Kostolná 304/19, Toporec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Kežmarok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17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Autobus  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132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Gen. Svobodu 129, Ľubica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Kežmarok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2,6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Autobus  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9084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Sládkovičova 510, Hranovnica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Poprad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10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Autobus  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99036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Rakúsy 407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457200" indent="-227880"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Kežmarok </a:t>
                      </a:r>
                      <a:endParaRPr b="0" lang="sk-SK" sz="1400" spc="-1" strike="noStrike">
                        <a:latin typeface="Arial"/>
                      </a:endParaRPr>
                    </a:p>
                    <a:p>
                      <a:pPr marL="457200" indent="-227880"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Poprad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8</a:t>
                      </a:r>
                      <a:endParaRPr b="0" lang="sk-SK" sz="1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22</a:t>
                      </a:r>
                      <a:endParaRPr b="0" lang="sk-SK" sz="1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Autobus  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  <a:tr h="69084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Pradiarenská 1, Kežmarok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kmeňová škola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3</a:t>
                      </a:r>
                      <a:endParaRPr b="0" lang="sk-SK" sz="1400" spc="-1" strike="noStrike">
                        <a:latin typeface="Arial"/>
                      </a:endParaRPr>
                    </a:p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d0d8e7"/>
                    </a:solidFill>
                  </a:tcPr>
                </a:tc>
              </a:tr>
              <a:tr h="391320">
                <a:tc vMerge="1">
                  <a:tcPr marL="90000" marR="90000">
                    <a:solidFill>
                      <a:srgbClr val="729fcf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>
                        <a:lnSpc>
                          <a:spcPct val="150000"/>
                        </a:lnSpc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Jakuba Kraya 8, Kežmarok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marL="343080" indent="-342360" algn="just">
                        <a:lnSpc>
                          <a:spcPct val="150000"/>
                        </a:lnSpc>
                        <a:buClr>
                          <a:srgbClr val="000000"/>
                        </a:buClr>
                        <a:buFont typeface="Arial"/>
                        <a:buAutoNum type="arabicPeriod"/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kmeňová škola 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just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0,5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  <a:tc>
                  <a:txBody>
                    <a:bodyPr lIns="59760" rIns="59760">
                      <a:noAutofit/>
                    </a:bodyPr>
                    <a:p>
                      <a:pPr algn="ctr">
                        <a:lnSpc>
                          <a:spcPct val="150000"/>
                        </a:lnSpc>
                        <a:tabLst>
                          <a:tab algn="l" pos="0"/>
                        </a:tabLst>
                      </a:pPr>
                      <a:r>
                        <a:rPr b="0" lang="sk-SK" sz="1400" spc="-1" strike="noStrike">
                          <a:solidFill>
                            <a:srgbClr val="000000"/>
                          </a:solidFill>
                          <a:latin typeface="Arial"/>
                          <a:ea typeface="DejaVu Sans"/>
                        </a:rPr>
                        <a:t> </a:t>
                      </a:r>
                      <a:endParaRPr b="0" lang="sk-SK" sz="1400" spc="-1" strike="noStrike">
                        <a:latin typeface="Arial"/>
                      </a:endParaRPr>
                    </a:p>
                  </a:txBody>
                  <a:tcPr marL="59760" marR="59760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9ecf3"/>
                    </a:solidFill>
                  </a:tcPr>
                </a:tc>
              </a:tr>
            </a:tbl>
          </a:graphicData>
        </a:graphic>
      </p:graphicFrame>
      <p:sp>
        <p:nvSpPr>
          <p:cNvPr id="63" name="CustomShape 3"/>
          <p:cNvSpPr/>
          <p:nvPr/>
        </p:nvSpPr>
        <p:spPr>
          <a:xfrm>
            <a:off x="108000" y="6297840"/>
            <a:ext cx="98632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https://www.iz.sk/download-files/sk/evs/geograficka-dostupnost-strednych-skol</a:t>
            </a: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8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Učebné odbory 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65" name="CustomShape 2"/>
          <p:cNvSpPr/>
          <p:nvPr/>
        </p:nvSpPr>
        <p:spPr>
          <a:xfrm>
            <a:off x="540360" y="2360160"/>
            <a:ext cx="8999280" cy="35312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Praktická žena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Pomocný kuchár </a:t>
            </a:r>
            <a:endParaRPr b="0" lang="sk-SK" sz="2800" spc="-1" strike="noStrike">
              <a:latin typeface="Arial"/>
            </a:endParaRPr>
          </a:p>
          <a:p>
            <a:pPr marL="571680" indent="-57096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</a:pPr>
            <a:r>
              <a:rPr b="0" lang="sk-SK" sz="2800" spc="-1" strike="noStrike">
                <a:solidFill>
                  <a:srgbClr val="000000"/>
                </a:solidFill>
                <a:latin typeface="Arial"/>
                <a:ea typeface="DejaVu Sans"/>
              </a:rPr>
              <a:t>Pomocný murár </a:t>
            </a:r>
            <a:endParaRPr b="0" lang="sk-SK" sz="2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2800" spc="-1" strike="noStrike">
              <a:latin typeface="Arial"/>
            </a:endParaRPr>
          </a:p>
          <a:p>
            <a:pPr marL="228600" indent="-227880">
              <a:lnSpc>
                <a:spcPct val="90000"/>
              </a:lnSpc>
              <a:spcBef>
                <a:spcPts val="1001"/>
              </a:spcBef>
              <a:buClr>
                <a:srgbClr val="000000"/>
              </a:buClr>
              <a:buFont typeface="Arial"/>
              <a:buChar char="•"/>
              <a:tabLst>
                <a:tab algn="l" pos="0"/>
              </a:tabLst>
            </a:pP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36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1"/>
              </a:rPr>
              <a:t>https://www.iz.sk/download-files/sk/evs/ucebne-odbory-strednych-skol-elokovane-prepojenie-na-trh-prace</a:t>
            </a:r>
            <a:r>
              <a:rPr b="0" lang="sk-SK" sz="36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36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9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CustomShape 1"/>
          <p:cNvSpPr/>
          <p:nvPr/>
        </p:nvSpPr>
        <p:spPr>
          <a:xfrm>
            <a:off x="540000" y="182520"/>
            <a:ext cx="8999280" cy="125676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 anchor="ctr">
            <a:noAutofit/>
          </a:bodyPr>
          <a:p>
            <a:pPr>
              <a:lnSpc>
                <a:spcPct val="90000"/>
              </a:lnSpc>
            </a:pPr>
            <a:r>
              <a:rPr b="0" lang="sk-SK" sz="4400" spc="-1" strike="noStrike">
                <a:solidFill>
                  <a:srgbClr val="000000"/>
                </a:solidFill>
                <a:latin typeface="Arial"/>
                <a:ea typeface="DejaVu Sans"/>
              </a:rPr>
              <a:t>Financovanie – Finančný normatív</a:t>
            </a:r>
            <a:endParaRPr b="0" lang="sk-SK" sz="4400" spc="-1" strike="noStrike">
              <a:latin typeface="Arial"/>
            </a:endParaRPr>
          </a:p>
        </p:txBody>
      </p:sp>
      <p:sp>
        <p:nvSpPr>
          <p:cNvPr id="67" name="CustomShape 2"/>
          <p:cNvSpPr/>
          <p:nvPr/>
        </p:nvSpPr>
        <p:spPr>
          <a:xfrm>
            <a:off x="180000" y="1800000"/>
            <a:ext cx="9161640" cy="476064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0" rIns="0" tIns="0" bIns="0">
            <a:noAutofit/>
          </a:bodyPr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  <a:p>
            <a:pPr>
              <a:lnSpc>
                <a:spcPct val="90000"/>
              </a:lnSpc>
              <a:spcBef>
                <a:spcPts val="1001"/>
              </a:spcBef>
              <a:tabLst>
                <a:tab algn="l" pos="0"/>
              </a:tabLst>
            </a:pPr>
            <a:endParaRPr b="0" lang="sk-SK" sz="1800" spc="-1" strike="noStrike">
              <a:latin typeface="Arial"/>
            </a:endParaRPr>
          </a:p>
        </p:txBody>
      </p:sp>
      <p:pic>
        <p:nvPicPr>
          <p:cNvPr id="68" name="Obrázok 3" descr=""/>
          <p:cNvPicPr/>
          <p:nvPr/>
        </p:nvPicPr>
        <p:blipFill>
          <a:blip r:embed="rId1"/>
          <a:srcRect l="0" t="0" r="22061" b="3493"/>
          <a:stretch/>
        </p:blipFill>
        <p:spPr>
          <a:xfrm>
            <a:off x="172080" y="1647720"/>
            <a:ext cx="9359280" cy="4762080"/>
          </a:xfrm>
          <a:prstGeom prst="rect">
            <a:avLst/>
          </a:prstGeom>
          <a:ln w="0">
            <a:noFill/>
          </a:ln>
        </p:spPr>
      </p:pic>
      <p:sp>
        <p:nvSpPr>
          <p:cNvPr id="69" name="CustomShape 3"/>
          <p:cNvSpPr/>
          <p:nvPr/>
        </p:nvSpPr>
        <p:spPr>
          <a:xfrm>
            <a:off x="297360" y="6375960"/>
            <a:ext cx="8880480" cy="364320"/>
          </a:xfrm>
          <a:prstGeom prst="rect">
            <a:avLst/>
          </a:prstGeom>
          <a:noFill/>
          <a:ln w="0"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>
            <a:spAutoFit/>
          </a:bodyPr>
          <a:p>
            <a:pPr>
              <a:lnSpc>
                <a:spcPct val="100000"/>
              </a:lnSpc>
            </a:pP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Zdroj: </a:t>
            </a:r>
            <a:r>
              <a:rPr b="0" lang="sk-SK" sz="1800" spc="-1" strike="noStrike" u="sng">
                <a:solidFill>
                  <a:srgbClr val="0000ff"/>
                </a:solidFill>
                <a:uFillTx/>
                <a:latin typeface="Arial"/>
                <a:ea typeface="DejaVu Sans"/>
                <a:hlinkClick r:id="rId2"/>
              </a:rPr>
              <a:t>https://www.iz.sk/download-files/sk/evs/prakticka-zena-je-neprakticka</a:t>
            </a:r>
            <a:r>
              <a:rPr b="0" lang="sk-SK" sz="1800" spc="-1" strike="noStrike">
                <a:solidFill>
                  <a:srgbClr val="000000"/>
                </a:solidFill>
                <a:latin typeface="Arial"/>
                <a:ea typeface="DejaVu Sans"/>
              </a:rPr>
              <a:t> </a:t>
            </a:r>
            <a:endParaRPr b="0" lang="sk-SK" sz="1800" spc="-1" strike="noStrike">
              <a:latin typeface="Arial"/>
            </a:endParaRPr>
          </a:p>
        </p:txBody>
      </p:sp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>Motív Office</Template>
  <TotalTime>57</TotalTime>
  <Application>LibreOffice/7.0.1.2$Linux_X86_64 LibreOffice_project/00$Build-2</Application>
  <Words>632</Words>
  <Paragraphs>151</Paragraphs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2020-09-23T13:00:12Z</dcterms:created>
  <dc:creator>Zuzana Havirova</dc:creator>
  <dc:description/>
  <dc:language>sk-SK</dc:language>
  <cp:lastModifiedBy>Judita Páleníková</cp:lastModifiedBy>
  <dcterms:modified xsi:type="dcterms:W3CDTF">2020-09-24T13:37:13Z</dcterms:modified>
  <cp:revision>8</cp:revision>
  <dc:subject/>
  <dc:title>Prezentácia programu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16.0000</vt:lpwstr>
  </property>
  <property fmtid="{D5CDD505-2E9C-101B-9397-08002B2CF9AE}" pid="3" name="HiddenSlides">
    <vt:i4>0</vt:i4>
  </property>
  <property fmtid="{D5CDD505-2E9C-101B-9397-08002B2CF9AE}" pid="4" name="HyperlinksChanged">
    <vt:bool>0</vt:bool>
  </property>
  <property fmtid="{D5CDD505-2E9C-101B-9397-08002B2CF9AE}" pid="5" name="Info 1">
    <vt:lpwstr/>
  </property>
  <property fmtid="{D5CDD505-2E9C-101B-9397-08002B2CF9AE}" pid="6" name="Info 2">
    <vt:lpwstr/>
  </property>
  <property fmtid="{D5CDD505-2E9C-101B-9397-08002B2CF9AE}" pid="7" name="Info 3">
    <vt:lpwstr/>
  </property>
  <property fmtid="{D5CDD505-2E9C-101B-9397-08002B2CF9AE}" pid="8" name="Info 4">
    <vt:lpwstr/>
  </property>
  <property fmtid="{D5CDD505-2E9C-101B-9397-08002B2CF9AE}" pid="9" name="LinksUpToDate">
    <vt:bool>0</vt:bool>
  </property>
  <property fmtid="{D5CDD505-2E9C-101B-9397-08002B2CF9AE}" pid="10" name="MMClips">
    <vt:i4>0</vt:i4>
  </property>
  <property fmtid="{D5CDD505-2E9C-101B-9397-08002B2CF9AE}" pid="11" name="Notes">
    <vt:i4>1</vt:i4>
  </property>
  <property fmtid="{D5CDD505-2E9C-101B-9397-08002B2CF9AE}" pid="12" name="PresentationFormat">
    <vt:lpwstr>Vlastná</vt:lpwstr>
  </property>
  <property fmtid="{D5CDD505-2E9C-101B-9397-08002B2CF9AE}" pid="13" name="ScaleCrop">
    <vt:bool>0</vt:bool>
  </property>
  <property fmtid="{D5CDD505-2E9C-101B-9397-08002B2CF9AE}" pid="14" name="ShareDoc">
    <vt:bool>0</vt:bool>
  </property>
  <property fmtid="{D5CDD505-2E9C-101B-9397-08002B2CF9AE}" pid="15" name="Slides">
    <vt:i4>17</vt:i4>
  </property>
</Properties>
</file>