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16.xml.rels" ContentType="application/vnd.openxmlformats-package.relationships+xml"/>
  <Override PartName="/ppt/notesSlides/notesSlide16.xml" ContentType="application/vnd.openxmlformats-officedocument.presentationml.notesSlide+xml"/>
  <Override PartName="/ppt/_rels/presentation.xml.rels" ContentType="application/vnd.openxmlformats-package.relationships+xml"/>
  <Override PartName="/ppt/media/image1.jpeg" ContentType="image/jpeg"/>
  <Override PartName="/ppt/media/image2.jpeg" ContentType="image/jpeg"/>
  <Override PartName="/ppt/media/image3.jpeg" ContentType="image/jpeg"/>
  <Override PartName="/ppt/media/image4.png" ContentType="image/png"/>
  <Override PartName="/ppt/media/image5.jpeg" ContentType="image/jpeg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8.xml.rels" ContentType="application/vnd.openxmlformats-package.relationships+xml"/>
  <Override PartName="/ppt/slides/_rels/slide18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/>
  <p:notesSz cx="6761162" cy="99425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k-SK" sz="1800" spc="-1" strike="noStrike">
                <a:solidFill>
                  <a:srgbClr val="000000"/>
                </a:solidFill>
                <a:latin typeface="Lucida Sans Unicode"/>
              </a:rPr>
              <a:t>Click to move the slide</a:t>
            </a:r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k-SK" sz="2000" spc="-1" strike="noStrike">
                <a:latin typeface="Arial"/>
              </a:rPr>
              <a:t>Click to edit the notes format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k-SK" sz="1400" spc="-1" strike="noStrike">
                <a:latin typeface="Times New Roman"/>
              </a:rPr>
              <a:t>&lt;header&gt;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k-SK" sz="1400" spc="-1" strike="noStrike">
                <a:latin typeface="Times New Roman"/>
              </a:rPr>
              <a:t>&lt;date/time&gt;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10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k-SK" sz="1400" spc="-1" strike="noStrike">
                <a:latin typeface="Times New Roman"/>
              </a:rPr>
              <a:t>&lt;footer&gt;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10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088859EA-71EB-4DF4-B98F-BCC6A59313C6}" type="slidenum">
              <a:rPr b="0" lang="sk-SK" sz="1400" spc="-1" strike="noStrike">
                <a:latin typeface="Times New Roman"/>
              </a:rPr>
              <a:t>&lt;number&gt;</a:t>
            </a:fld>
            <a:endParaRPr b="0" lang="sk-SK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sldImg"/>
          </p:nvPr>
        </p:nvSpPr>
        <p:spPr>
          <a:xfrm>
            <a:off x="896760" y="746280"/>
            <a:ext cx="4966920" cy="3727080"/>
          </a:xfrm>
          <a:prstGeom prst="rect">
            <a:avLst/>
          </a:prstGeom>
        </p:spPr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676440" y="4722840"/>
            <a:ext cx="5408280" cy="4473360"/>
          </a:xfrm>
          <a:prstGeom prst="rect">
            <a:avLst/>
          </a:prstGeom>
        </p:spPr>
        <p:txBody>
          <a:bodyPr>
            <a:noAutofit/>
          </a:bodyPr>
          <a:p>
            <a:pPr marL="216000" indent="-216000">
              <a:lnSpc>
                <a:spcPct val="100000"/>
              </a:lnSpc>
            </a:pPr>
            <a:r>
              <a:rPr b="0" lang="sk-SK" sz="2000" spc="-1" strike="noStrike">
                <a:latin typeface="Arial"/>
              </a:rPr>
              <a:t>2013 deklarovanie ukončenia Baňa Cígeľ 2017, odstupní 5,2x mzda, presunutie do bane Čára, posunutie Bana Cígeľ +1 rok????   Rekultivacie 12 mil euro  Elektrátne Nováky nie je roziko pre HBP</a:t>
            </a:r>
            <a:endParaRPr b="0" lang="sk-SK" sz="2000" spc="-1" strike="noStrike">
              <a:latin typeface="Arial"/>
            </a:endParaRPr>
          </a:p>
          <a:p>
            <a:pPr marL="216000" indent="-216000">
              <a:lnSpc>
                <a:spcPct val="100000"/>
              </a:lnSpc>
            </a:pPr>
            <a:r>
              <a:rPr b="0" lang="sk-SK" sz="2000" spc="-1" strike="noStrike">
                <a:latin typeface="Arial"/>
              </a:rPr>
              <a:t>Bana cigel dotacia 2018/2019 5 mil euro (Individuálna účtovná závierka 2019)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148" name="TextShape 3"/>
          <p:cNvSpPr txBox="1"/>
          <p:nvPr/>
        </p:nvSpPr>
        <p:spPr>
          <a:xfrm>
            <a:off x="3828960" y="9443880"/>
            <a:ext cx="2930040" cy="49644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p>
            <a:pPr algn="r">
              <a:lnSpc>
                <a:spcPct val="100000"/>
              </a:lnSpc>
            </a:pPr>
            <a:fld id="{3C27BA71-559A-4F1D-90F1-F627C1069A80}" type="slidenum">
              <a:rPr b="0" lang="en-GB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sk-SK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2040" cy="8481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9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subTitle"/>
          </p:nvPr>
        </p:nvSpPr>
        <p:spPr>
          <a:xfrm>
            <a:off x="685800" y="1752480"/>
            <a:ext cx="7772040" cy="8481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100000">
                <a:srgbClr val="4bbade"/>
              </a:gs>
            </a:gsLst>
            <a:lin ang="3000000"/>
          </a:grad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laceHolder 6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</p:spPr>
        <p:txBody>
          <a:bodyPr lIns="90000" rIns="90000" tIns="45000" bIns="45000" anchor="b">
            <a:normAutofit/>
          </a:bodyPr>
          <a:p>
            <a:pPr algn="r">
              <a:lnSpc>
                <a:spcPct val="100000"/>
              </a:lnSpc>
            </a:pP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Upravte štýly predlohy textu</a:t>
            </a:r>
            <a:endParaRPr b="0" lang="sk-SK" sz="4800" spc="-1" strike="noStrike">
              <a:solidFill>
                <a:srgbClr val="000000"/>
              </a:solidFill>
              <a:latin typeface="Lucida Sans Unicode"/>
            </a:endParaRPr>
          </a:p>
        </p:txBody>
      </p:sp>
      <p:grpSp>
        <p:nvGrpSpPr>
          <p:cNvPr id="6" name="Group 7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CustomShape 8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tile/>
            </a:blipFill>
            <a:ln w="12600">
              <a:noFill/>
            </a:ln>
            <a:effectLst>
              <a:outerShdw blurRad="5080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</p:sp>
        <p:sp>
          <p:nvSpPr>
            <p:cNvPr id="10" name="Line 11"/>
            <p:cNvSpPr/>
            <p:nvPr/>
          </p:nvSpPr>
          <p:spPr>
            <a:xfrm>
              <a:off x="-3600" y="4997520"/>
              <a:ext cx="9147600" cy="790200"/>
            </a:xfrm>
            <a:prstGeom prst="line">
              <a:avLst/>
            </a:prstGeom>
            <a:ln w="12240">
              <a:solidFill>
                <a:srgbClr val="196f85"/>
              </a:solidFill>
              <a:miter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29120B5E-5AC5-495F-8AE2-B0A54C384452}" type="datetime">
              <a:rPr b="0" lang="en-GB" sz="1000" spc="-1" strike="noStrike">
                <a:solidFill>
                  <a:srgbClr val="ffffff"/>
                </a:solidFill>
                <a:latin typeface="Lucida Sans Unicode"/>
              </a:rPr>
              <a:t>30/04/20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sk-SK" sz="2400" spc="-1" strike="noStrike"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E9C8D0CA-11DF-45DA-8195-F034F7A843FB}" type="slidenum">
              <a:rPr b="0" lang="en-GB" sz="1000" spc="-1" strike="noStrike">
                <a:solidFill>
                  <a:srgbClr val="ffffff"/>
                </a:solidFill>
                <a:latin typeface="Lucida Sans Unicode"/>
              </a:rPr>
              <a:t>&lt;number&gt;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14" name="PlaceHolder 1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Click to edit the outline text format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Second Outline Level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Third Outline Level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</a:rPr>
              <a:t>Fourth Outline Level</a:t>
            </a:r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Lucida Sans Unicode"/>
              </a:rPr>
              <a:t>Fifth Outline Level</a:t>
            </a:r>
            <a:endParaRPr b="0" lang="sk-SK" sz="2000" spc="-1" strike="noStrike">
              <a:solidFill>
                <a:srgbClr val="000000"/>
              </a:solidFill>
              <a:latin typeface="Lucida Sans Unicode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Lucida Sans Unicode"/>
              </a:rPr>
              <a:t>Sixth Outline Level</a:t>
            </a:r>
            <a:endParaRPr b="0" lang="sk-SK" sz="2000" spc="-1" strike="noStrike">
              <a:solidFill>
                <a:srgbClr val="000000"/>
              </a:solidFill>
              <a:latin typeface="Lucida Sans Unicode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solidFill>
                  <a:srgbClr val="000000"/>
                </a:solidFill>
                <a:latin typeface="Lucida Sans Unicode"/>
              </a:rPr>
              <a:t>Seventh Outline Level</a:t>
            </a:r>
            <a:endParaRPr b="0" lang="sk-SK" sz="20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2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tile/>
          </a:blipFill>
          <a:ln w="12600">
            <a:noFill/>
          </a:ln>
          <a:effectLst>
            <a:outerShdw blurRad="5080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4" name="Line 4"/>
          <p:cNvSpPr/>
          <p:nvPr/>
        </p:nvSpPr>
        <p:spPr>
          <a:xfrm>
            <a:off x="-9000" y="5787720"/>
            <a:ext cx="3405240" cy="1084320"/>
          </a:xfrm>
          <a:prstGeom prst="line">
            <a:avLst/>
          </a:prstGeom>
          <a:ln w="12240">
            <a:solidFill>
              <a:srgbClr val="196f85"/>
            </a:solidFill>
            <a:miter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5" name="PlaceHolder 5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Upravte štýl predlohy textu.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Druhá úroveň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Tretia úroveň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Štvrtá úroveň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4" marL="13716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800" spc="-1" strike="noStrike">
                <a:solidFill>
                  <a:srgbClr val="000000"/>
                </a:solidFill>
                <a:latin typeface="Lucida Sans Unicode"/>
              </a:rPr>
              <a:t>Piata úroveň</a:t>
            </a:r>
            <a:endParaRPr b="0" lang="sk-SK" sz="1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56" name="PlaceHolder 6"/>
          <p:cNvSpPr>
            <a:spLocks noGrp="1"/>
          </p:cNvSpPr>
          <p:nvPr>
            <p:ph type="dt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>
              <a:lnSpc>
                <a:spcPct val="100000"/>
              </a:lnSpc>
            </a:pPr>
            <a:fld id="{000DDE7F-EE9E-4BC5-AA41-8A57BE427A09}" type="datetime">
              <a:rPr b="0" lang="en-GB" sz="1000" spc="-1" strike="noStrike">
                <a:solidFill>
                  <a:srgbClr val="000000"/>
                </a:solidFill>
                <a:latin typeface="Lucida Sans Unicode"/>
              </a:rPr>
              <a:t>30/04/20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57" name="PlaceHolder 7"/>
          <p:cNvSpPr>
            <a:spLocks noGrp="1"/>
          </p:cNvSpPr>
          <p:nvPr>
            <p:ph type="ftr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endParaRPr b="0" lang="sk-SK" sz="2400" spc="-1" strike="noStrike">
              <a:latin typeface="Times New Roman"/>
            </a:endParaRPr>
          </a:p>
        </p:txBody>
      </p:sp>
      <p:sp>
        <p:nvSpPr>
          <p:cNvPr id="58" name="PlaceHolder 8"/>
          <p:cNvSpPr>
            <a:spLocks noGrp="1"/>
          </p:cNvSpPr>
          <p:nvPr>
            <p:ph type="sldNum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</p:spPr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00E9E2C9-CE03-4D59-B23F-66068AC59F65}" type="slidenum">
              <a:rPr b="0" lang="en-GB" sz="1000" spc="-1" strike="noStrike">
                <a:solidFill>
                  <a:srgbClr val="000000"/>
                </a:solidFill>
                <a:latin typeface="Lucida Sans Unicode"/>
              </a:rPr>
              <a:t>&lt;number&gt;</a:t>
            </a:fld>
            <a:endParaRPr b="0" lang="sk-SK" sz="1000" spc="-1" strike="noStrike">
              <a:latin typeface="Times New Roman"/>
            </a:endParaRPr>
          </a:p>
        </p:txBody>
      </p:sp>
      <p:sp>
        <p:nvSpPr>
          <p:cNvPr id="59" name="PlaceHolder 9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Upravte štýly predlohy textu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hyperlink" Target="http://www.ekonom.sav.sk/" TargetMode="External"/><Relationship Id="rId2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685800" y="116640"/>
            <a:ext cx="7772040" cy="2952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43000"/>
          </a:bodyPr>
          <a:p>
            <a:pPr algn="r">
              <a:lnSpc>
                <a:spcPct val="100000"/>
              </a:lnSpc>
            </a:pPr>
            <a:r>
              <a:rPr b="1" lang="pl-PL" sz="6000" spc="-1" strike="noStrike">
                <a:solidFill>
                  <a:srgbClr val="464646"/>
                </a:solidFill>
                <a:latin typeface="Lucida Sans Unicode"/>
              </a:rPr>
              <a:t>Ekonomické nástroje znižovania emisií CO2 </a:t>
            </a:r>
            <a:br/>
            <a:br/>
            <a:r>
              <a:rPr b="1" i="1" lang="sk-SK" sz="3600" spc="-1" strike="noStrike">
                <a:solidFill>
                  <a:srgbClr val="464646"/>
                </a:solidFill>
                <a:latin typeface="Lucida Sans Unicode"/>
              </a:rPr>
              <a:t>Prípad Hornonitriansky baní Prievidza</a:t>
            </a:r>
            <a:endParaRPr b="0" lang="sk-SK" sz="36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3" name="TextShape 2"/>
          <p:cNvSpPr txBox="1"/>
          <p:nvPr/>
        </p:nvSpPr>
        <p:spPr>
          <a:xfrm>
            <a:off x="467640" y="3357000"/>
            <a:ext cx="7772040" cy="115164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rmAutofit fontScale="77000"/>
          </a:bodyPr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Viliam Páleník</a:t>
            </a:r>
            <a:endParaRPr b="0" lang="sk-SK" sz="27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464646"/>
                </a:solidFill>
                <a:latin typeface="Lucida Sans Unicode"/>
              </a:rPr>
              <a:t>Inštitút zamestnanosti/ Ekonomický ústav SAV</a:t>
            </a:r>
            <a:endParaRPr b="0" lang="sk-SK" sz="2700" spc="-1" strike="noStrike">
              <a:latin typeface="Arial"/>
            </a:endParaRPr>
          </a:p>
        </p:txBody>
      </p:sp>
      <p:sp>
        <p:nvSpPr>
          <p:cNvPr id="104" name="CustomShape 3"/>
          <p:cNvSpPr/>
          <p:nvPr/>
        </p:nvSpPr>
        <p:spPr>
          <a:xfrm>
            <a:off x="209880" y="5262120"/>
            <a:ext cx="8712720" cy="637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i="1" lang="en-US" sz="1200" spc="-1" strike="noStrike">
                <a:solidFill>
                  <a:srgbClr val="000000"/>
                </a:solidFill>
                <a:latin typeface="Lucida Sans Unicode"/>
              </a:rPr>
              <a:t>Round table on coal regions in transition</a:t>
            </a:r>
            <a:endParaRPr b="0" lang="sk-SK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i="1" lang="sk-SK" sz="1200" spc="-1" strike="noStrike">
                <a:solidFill>
                  <a:srgbClr val="000000"/>
                </a:solidFill>
                <a:latin typeface="Lucida Sans Unicode"/>
              </a:rPr>
              <a:t>CCMI CESE, Congress Room – Hotel Pod zámkom, Bojnice, Slovakia</a:t>
            </a:r>
            <a:endParaRPr b="0" lang="sk-SK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1200" spc="-1" strike="noStrike">
                <a:solidFill>
                  <a:srgbClr val="000000"/>
                </a:solidFill>
                <a:latin typeface="Lucida Sans Unicode"/>
              </a:rPr>
              <a:t>Podporené projektom EVS Z314011L038 Politiky zamestnanosti</a:t>
            </a:r>
            <a:endParaRPr b="0" lang="sk-SK" sz="1200" spc="-1" strike="noStrike">
              <a:latin typeface="Arial"/>
            </a:endParaRPr>
          </a:p>
        </p:txBody>
      </p:sp>
      <p:pic>
        <p:nvPicPr>
          <p:cNvPr id="105" name="Obrázok 4" descr=""/>
          <p:cNvPicPr/>
          <p:nvPr/>
        </p:nvPicPr>
        <p:blipFill>
          <a:blip r:embed="rId1"/>
          <a:stretch/>
        </p:blipFill>
        <p:spPr>
          <a:xfrm>
            <a:off x="6012000" y="6093360"/>
            <a:ext cx="2304000" cy="641880"/>
          </a:xfrm>
          <a:prstGeom prst="rect">
            <a:avLst/>
          </a:prstGeom>
          <a:ln>
            <a:noFill/>
          </a:ln>
        </p:spPr>
      </p:pic>
      <p:pic>
        <p:nvPicPr>
          <p:cNvPr id="106" name="Obrázok 5" descr=""/>
          <p:cNvPicPr/>
          <p:nvPr/>
        </p:nvPicPr>
        <p:blipFill>
          <a:blip r:embed="rId2"/>
          <a:stretch/>
        </p:blipFill>
        <p:spPr>
          <a:xfrm>
            <a:off x="1138680" y="6021360"/>
            <a:ext cx="2664000" cy="6566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56000"/>
          </a:bodyPr>
          <a:p>
            <a:pPr marL="109800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Platforma pre </a:t>
            </a: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transformáciu uhoľných regiónov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 Európe: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uhoľné regióny v procese premeny,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41 regiónoch 12 členských štátov sa aktívne ťaží uhlie,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priamo zamestnaných približne 185 000 občanov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produkcia a spotreba uhlia v EÚ trvalo klesá,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záväzku viacerých členských štátov, že postupne prestanú využívať uhlie,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pomoc </a:t>
            </a: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členským štátom a regiónom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čeliť výzve udržať rast a zamestnanosť uhoľných regiónoch.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7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5</a:t>
            </a: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. </a:t>
            </a:r>
            <a:r>
              <a:rPr b="1" lang="pt-BR" sz="4100" spc="-1" strike="noStrike">
                <a:solidFill>
                  <a:srgbClr val="464646"/>
                </a:solidFill>
                <a:latin typeface="Lucida Sans Unicode"/>
              </a:rPr>
              <a:t>Dotácie na ťažbu uhlia a mitigácia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457200" y="1481400"/>
            <a:ext cx="8229240" cy="5187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18000"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1991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 Vláda SR :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„</a:t>
            </a: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Informácia o útlmových programoch a riešení otázok uhoľného baníctva na Slovensku“,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„</a:t>
            </a: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Útlmový program pre spoločnosť Slovenské uhoľné bane“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Privatizácia: Základné imanie: 3 002 567 000, sk (= cca 86 mil Euro)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1" lang="sk-SK" sz="2300" spc="-1" strike="noStrike" u="sng">
                <a:solidFill>
                  <a:srgbClr val="000000"/>
                </a:solidFill>
                <a:uFillTx/>
                <a:latin typeface="Lucida Sans Unicode"/>
              </a:rPr>
              <a:t>1996</a:t>
            </a: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 63%  ZI za 15 774 000 Sk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1" lang="sk-SK" sz="2300" spc="-1" strike="noStrike" u="sng">
                <a:solidFill>
                  <a:srgbClr val="000000"/>
                </a:solidFill>
                <a:uFillTx/>
                <a:latin typeface="Lucida Sans Unicode"/>
              </a:rPr>
              <a:t>1998</a:t>
            </a: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 34 % ZI za 10 400 000 Sk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Spolu 97 % akcií 26,2 mil Sk = cca  </a:t>
            </a:r>
            <a:r>
              <a:rPr b="1" lang="sk-SK" sz="2300" spc="-1" strike="noStrike" u="sng">
                <a:solidFill>
                  <a:srgbClr val="ff0000"/>
                </a:solidFill>
                <a:uFillTx/>
                <a:latin typeface="Lucida Sans Unicode"/>
              </a:rPr>
              <a:t>750 000 euro </a:t>
            </a: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(pod 1% zo ZI)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Vláda SR svojimi uzneseniami č. 356 zo 4. mája </a:t>
            </a:r>
            <a:r>
              <a:rPr b="0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2005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Všeobecný hospodársky záujem – elektrina z domáceho uhlia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Tarifa za prevádzku systému (cca 100 mil euro 2018),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cca </a:t>
            </a:r>
            <a:r>
              <a:rPr b="1" lang="sk-SK" sz="2300" spc="-1" strike="noStrike" u="sng">
                <a:solidFill>
                  <a:srgbClr val="ff0000"/>
                </a:solidFill>
                <a:uFillTx/>
                <a:latin typeface="Lucida Sans Unicode"/>
              </a:rPr>
              <a:t>5 % emisií </a:t>
            </a: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CO2 v SR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2009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 – výbuch uhoľného plynu v Bani Handlová – 20 obetí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2018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Uzn. č 580/2018 Vláda SR : </a:t>
            </a: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„Problematika transformácie regiónu horná Nitra v súvislosti s návrhom všeobecného hospodárskeho záujmu na zabezpečenie bezpečnosti dodávok elektriny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”.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1998-2018 Celkový čistý zisk HBP cca </a:t>
            </a:r>
            <a:r>
              <a:rPr b="1" lang="sk-SK" sz="2700" spc="-1" strike="noStrike" u="sng">
                <a:solidFill>
                  <a:srgbClr val="ff0000"/>
                </a:solidFill>
                <a:uFillTx/>
                <a:latin typeface="Lucida Sans Unicode"/>
              </a:rPr>
              <a:t>18 mil euro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2019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  Uzn. Č. 336/2019 Vlada SR: </a:t>
            </a: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„Akčný plán transformácie regiónu Horná Nitra“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2023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 Ukončenie ťažby v regióne Horná Nitra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????</a:t>
            </a:r>
            <a:r>
              <a:rPr b="0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	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Ukončenie ťažby na Slovensku (baňa Čáry),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????</a:t>
            </a:r>
            <a:r>
              <a:rPr b="0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	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Ukončenie výroby elektriny z uhlia (elektrárne Vojany)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9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pl-PL" sz="4100" spc="-1" strike="noStrike">
                <a:solidFill>
                  <a:srgbClr val="464646"/>
                </a:solidFill>
                <a:latin typeface="Lucida Sans Unicode"/>
              </a:rPr>
              <a:t>6. Prípad Hornonitrianske bane Prievicza a.s. 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109800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Všeobecný hospodársky záujem na zabezpečenie bezpečnosti dodávok elektriny: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Vzhľadom na nízku kvalitu ťaženého uhlia a jeho malý podiel v energetickom mixe Slovenskej republiky (cca 7 %):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Verejný záujem na ochrane životného prostredia, ľudského zdravia a ochrane klímy jednoznačne prevyšuje nutnosť vyťažiť a spáliť uhlie a hlavne lignit.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pl-PL" sz="4100" spc="-1" strike="noStrike">
                <a:solidFill>
                  <a:srgbClr val="464646"/>
                </a:solidFill>
                <a:latin typeface="Lucida Sans Unicode"/>
              </a:rPr>
              <a:t>6. Prípad HBP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611640" y="6165360"/>
            <a:ext cx="7704360" cy="81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600" spc="-1" strike="noStrike">
                <a:solidFill>
                  <a:srgbClr val="000000"/>
                </a:solidFill>
                <a:latin typeface="Lucida Sans Unicode"/>
              </a:rPr>
              <a:t>https://www.researchgate.net/publication/330006131_Coal_Region_in_Transition_Energy_ Jobs_and_Wealth_in_Horna_Nitra_Slovakia</a:t>
            </a:r>
            <a:endParaRPr b="0" lang="sk-SK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Rady z 10. decembra 2010 o štátnej pomoci na uľahčenie zatvorenia uhoľných baní neschopných konkurencie (2010/787/EÚ).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„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S cieľom predísť tomu, aby takúto pomoc neoprávnene čerpali podniky, ktoré zatvárajú len niektoré zo svojich ťažobných lokalít, by si dotknuté podniky mali viesť </a:t>
            </a: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samostatné účtovníctvo pre každú uhoľnú výrobnú jednotku.“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4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6. Prípad HBP – </a:t>
            </a: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legislatíva EÚ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5" name="Table 1"/>
          <p:cNvGraphicFramePr/>
          <p:nvPr/>
        </p:nvGraphicFramePr>
        <p:xfrm>
          <a:off x="1378080" y="2159640"/>
          <a:ext cx="6866280" cy="3168360"/>
        </p:xfrm>
        <a:graphic>
          <a:graphicData uri="http://schemas.openxmlformats.org/drawingml/2006/table">
            <a:tbl>
              <a:tblPr/>
              <a:tblGrid>
                <a:gridCol w="1177560"/>
                <a:gridCol w="1152000"/>
                <a:gridCol w="1368000"/>
                <a:gridCol w="1584000"/>
                <a:gridCol w="1584720"/>
              </a:tblGrid>
              <a:tr h="633600"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Ks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Prac miesta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Celkom mil. euro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mil. euro /prac. miesto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33600"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Celkom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182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10 318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1 627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0,16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33600"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HBP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907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364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0,40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33600"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Zvyšok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167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9 411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1 263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0,13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33960"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% HBP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 algn="r"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endParaRPr b="0" lang="sk-SK" sz="2000" spc="-1" strike="noStrike">
                        <a:latin typeface="Arial"/>
                      </a:endParaRPr>
                    </a:p>
                    <a:p>
                      <a:pPr algn="r">
                        <a:lnSpc>
                          <a:spcPct val="100000"/>
                        </a:lnSpc>
                      </a:pP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 lIns="4680" rIns="4680" tIns="4680" bIns="0">
                      <a:noAutofit/>
                    </a:bodyPr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4680" marR="4680">
                    <a:lnL w="6480">
                      <a:solidFill>
                        <a:srgbClr val="000000"/>
                      </a:solidFill>
                    </a:lnL>
                    <a:lnR w="6480">
                      <a:solidFill>
                        <a:srgbClr val="000000"/>
                      </a:solidFill>
                    </a:lnR>
                    <a:lnT w="6480">
                      <a:solidFill>
                        <a:srgbClr val="000000"/>
                      </a:solidFill>
                    </a:lnT>
                    <a:lnB w="648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6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Prípad HBP – Zásobník projektov akčného plánu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Vplyv navrhovaného všeobecného hospodárskeho záujmu (VHZ) na účastníkov trhu (podľa dokumentu vlády):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Uvažovaná výšky tarify za prevádzkovanie systému </a:t>
            </a:r>
            <a:r>
              <a:rPr b="1" lang="sk-SK" sz="2300" spc="-1" strike="noStrike" u="sng">
                <a:solidFill>
                  <a:srgbClr val="000000"/>
                </a:solidFill>
                <a:uFillTx/>
                <a:latin typeface="Lucida Sans Unicode"/>
              </a:rPr>
              <a:t>4,5 euro/MWh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Dopad navrhovaného VHZ na štátny rozpočet bude </a:t>
            </a:r>
            <a:r>
              <a:rPr b="1" lang="sk-SK" sz="2300" spc="-1" strike="noStrike" u="sng">
                <a:solidFill>
                  <a:srgbClr val="000000"/>
                </a:solidFill>
                <a:uFillTx/>
                <a:latin typeface="Lucida Sans Unicode"/>
              </a:rPr>
              <a:t>neutrálny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Treba: Uvažovať verejné rozpočty v širokom slova zmysle: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aj európske výdavky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nárast cien elektriny pre všetkých odberateľov</a:t>
            </a:r>
            <a:r>
              <a:rPr b="0" lang="en-GB" sz="2300" spc="-1" strike="noStrike">
                <a:solidFill>
                  <a:srgbClr val="000000"/>
                </a:solidFill>
                <a:latin typeface="Lucida Sans Unicode"/>
              </a:rPr>
              <a:t>.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6. Prípad HBP </a:t>
            </a: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– cena elektriny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62000"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Transformácia uholného regiónu vs. transformácia ťažobného podniku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Podnik HBP: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bol privatizovaný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bol vysoko ziskový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pokračuje v bani Čáry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Transformačné projekty HBP – sú neefektívne?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Výroba elektriny z uhlia – pokračuje?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Teplárne pokračujú?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Vyťaženosť kapacít SE, a,s,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Dokončenie JE Mochovce.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0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7. Diskusia 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3000"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Zmeny klímy, globálne otepľovanie je oprávnene témou spoločenského diskurzu.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Zníženie emisií CO2 znižovaním spaľovania fosílnych palív je dôležitou súčasťou mitigačných opatrení.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Zavedenie a predlžovanie dotovania ťažby uhlia a lignitu v HBP cez tarifu za prevádzku systému je príklad zlého opatrenia.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Klásť dôraz na transformáciu regiónu, nie ťažobného podniku.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Zainteresovať všetky zložky organizovanej občianskej spoločnosti na princípe partnerstva. 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Závery a odporúčania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611640" y="332640"/>
            <a:ext cx="7772040" cy="863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b">
            <a:normAutofit fontScale="33000"/>
          </a:bodyPr>
          <a:p>
            <a:pPr algn="r">
              <a:lnSpc>
                <a:spcPct val="100000"/>
              </a:lnSpc>
            </a:pPr>
            <a:r>
              <a:rPr b="1" lang="sk-SK" sz="5400" spc="-1" strike="noStrike">
                <a:solidFill>
                  <a:srgbClr val="464646"/>
                </a:solidFill>
                <a:latin typeface="Lucida Sans Unicode"/>
              </a:rPr>
              <a:t>Ďakujem za pozo</a:t>
            </a:r>
            <a:r>
              <a:rPr b="1" lang="sk-SK" sz="4800" spc="-1" strike="noStrike">
                <a:solidFill>
                  <a:srgbClr val="464646"/>
                </a:solidFill>
                <a:latin typeface="Lucida Sans Unicode"/>
              </a:rPr>
              <a:t>rnosť</a:t>
            </a:r>
            <a:endParaRPr b="0" lang="sk-SK" sz="48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611640" y="1628640"/>
            <a:ext cx="7772040" cy="1079640"/>
          </a:xfrm>
          <a:prstGeom prst="rect">
            <a:avLst/>
          </a:prstGeom>
          <a:noFill/>
          <a:ln>
            <a:noFill/>
          </a:ln>
        </p:spPr>
        <p:txBody>
          <a:bodyPr lIns="45720" rIns="45720" tIns="45000" bIns="45000">
            <a:normAutofit/>
          </a:bodyPr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400" spc="-1" strike="noStrike">
                <a:solidFill>
                  <a:srgbClr val="464646"/>
                </a:solidFill>
                <a:latin typeface="Lucida Sans Unicode"/>
              </a:rPr>
              <a:t>Viliam Páleník  Inštitút zamestnansoti</a:t>
            </a:r>
            <a:endParaRPr b="0" lang="sk-SK" sz="24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r>
              <a:rPr b="0" lang="sk-SK" sz="2400" spc="-1" strike="noStrike" u="sng">
                <a:solidFill>
                  <a:srgbClr val="ff8119"/>
                </a:solidFill>
                <a:uFillTx/>
                <a:latin typeface="Lucida Sans Unicode"/>
                <a:hlinkClick r:id="rId1"/>
              </a:rPr>
              <a:t>www.iz.sk</a:t>
            </a:r>
            <a:r>
              <a:rPr b="0" lang="sk-SK" sz="2400" spc="-1" strike="noStrike">
                <a:solidFill>
                  <a:srgbClr val="464646"/>
                </a:solidFill>
                <a:latin typeface="Lucida Sans Unicode"/>
              </a:rPr>
              <a:t> viliam.palenik@iz.sk</a:t>
            </a:r>
            <a:endParaRPr b="0" lang="sk-SK" sz="2400" spc="-1" strike="noStrike">
              <a:latin typeface="Arial"/>
            </a:endParaRPr>
          </a:p>
          <a:p>
            <a:pPr algn="r">
              <a:lnSpc>
                <a:spcPct val="100000"/>
              </a:lnSpc>
              <a:spcBef>
                <a:spcPts val="400"/>
              </a:spcBef>
            </a:pPr>
            <a:endParaRPr b="0" lang="sk-SK" sz="2400" spc="-1" strike="noStrike">
              <a:latin typeface="Arial"/>
            </a:endParaRPr>
          </a:p>
        </p:txBody>
      </p:sp>
      <p:sp>
        <p:nvSpPr>
          <p:cNvPr id="145" name="CustomShape 3"/>
          <p:cNvSpPr/>
          <p:nvPr/>
        </p:nvSpPr>
        <p:spPr>
          <a:xfrm>
            <a:off x="289080" y="2493000"/>
            <a:ext cx="8136720" cy="394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sk-SK" sz="1400" spc="-1" strike="noStrike">
                <a:solidFill>
                  <a:srgbClr val="000000"/>
                </a:solidFill>
                <a:latin typeface="Lucida Sans Unicode"/>
              </a:rPr>
              <a:t>Zdroje:</a:t>
            </a:r>
            <a:endParaRPr b="0" lang="sk-SK" sz="1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k-SK" sz="1400" spc="-1" strike="noStrike">
                <a:solidFill>
                  <a:srgbClr val="000000"/>
                </a:solidFill>
                <a:latin typeface="Lucida Sans Unicode"/>
              </a:rPr>
              <a:t>1)Uzn vlady SR č. 580/2018 z 12,12,2018 k materiálu č.42546/2018Problematika transformácie regiónu horná Nitra v súvislosti s návrhom všeobecného hospodárskeho záujmu na zabezpečenie bezpečnosti dodávok elektriny.</a:t>
            </a:r>
            <a:endParaRPr b="0" lang="sk-SK" sz="1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k-SK" sz="1400" spc="-1" strike="noStrike">
                <a:solidFill>
                  <a:srgbClr val="000000"/>
                </a:solidFill>
                <a:latin typeface="Lucida Sans Unicode"/>
              </a:rPr>
              <a:t>2) Richard Filčák- Vladimir Balaz-Tomáš Jeck: </a:t>
            </a:r>
            <a:r>
              <a:rPr b="0" lang="en-US" sz="1400" spc="-1" strike="noStrike">
                <a:solidFill>
                  <a:srgbClr val="000000"/>
                </a:solidFill>
                <a:latin typeface="Lucida Sans Unicode"/>
              </a:rPr>
              <a:t>Coal Region in Transition: Energy, Jobs and Wealth in Horná Nitra, Slovakia, Centre of social and psychological sciences, SAS, 2018.</a:t>
            </a:r>
            <a:endParaRPr b="0" lang="sk-SK" sz="1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k-SK" sz="1400" spc="-1" strike="noStrike">
                <a:solidFill>
                  <a:srgbClr val="000000"/>
                </a:solidFill>
                <a:latin typeface="Lucida Sans Unicode"/>
              </a:rPr>
              <a:t>3) Greenpeace: Chýbajúci dátum ukončenia ťažby uhlia na Slovensku je v rozpore s európskou legislatívou. GreenPeace Slovakia </a:t>
            </a:r>
            <a:r>
              <a:rPr b="0" lang="pt-BR" sz="1400" spc="-1" strike="noStrike">
                <a:solidFill>
                  <a:srgbClr val="000000"/>
                </a:solidFill>
                <a:latin typeface="Lucida Sans Unicode"/>
              </a:rPr>
              <a:t>Tlačová správa - 25. marca, 2019</a:t>
            </a:r>
            <a:endParaRPr b="0" lang="sk-SK" sz="1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k-SK" sz="1400" spc="-1" strike="noStrike">
                <a:solidFill>
                  <a:srgbClr val="000000"/>
                </a:solidFill>
                <a:latin typeface="Lucida Sans Unicode"/>
              </a:rPr>
              <a:t>4) Hlavné závery analýzy vládneho dokumentu „Problematika transformácie regiónu horná Nitra v súvislosti s návrhom všeobecného hospodárskeho záujmu na zabezpečenie bezpečnosti dodávok elektriny”; Greenpeace Slovensko, RNDr. Viliam Pálenik, PhD., h.doc.; marec 2019</a:t>
            </a:r>
            <a:endParaRPr b="0" lang="sk-SK" sz="1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01"/>
              </a:spcBef>
            </a:pPr>
            <a:r>
              <a:rPr b="0" lang="sk-SK" sz="1400" spc="-1" strike="noStrike">
                <a:solidFill>
                  <a:srgbClr val="000000"/>
                </a:solidFill>
                <a:latin typeface="Lucida Sans Unicode"/>
              </a:rPr>
              <a:t>5) Uzn. č 580/2018 Vláda SR : „Problematika transformácie regiónu horná Nitra v súvislosti s návrhom všeobecného hospodárskeho záujmu na zabezpečenie bezpečnosti dodávok elektriny”.</a:t>
            </a:r>
            <a:endParaRPr b="0" lang="sk-SK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sk-SK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457200" y="2061000"/>
            <a:ext cx="8229240" cy="3945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>
                <a:solidFill>
                  <a:srgbClr val="000000"/>
                </a:solidFill>
                <a:latin typeface="Lucida Sans Unicode"/>
              </a:rPr>
              <a:t>Štruktúra vystúpenia: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Motivácia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Environmentálna ekonómia vs. Ekologická ekonómia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Klimatické zmeny – mitigácia vs. adaptácia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Mitigačná politika EÚ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Dotácie na ťažbu uhlia a mitigácia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Prípad Hornonitrianske bane Prievidza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850320" indent="-4568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Lucida Sans Unicode"/>
              <a:buAutoNum type="arabicPeriod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Závery a odporúčania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457200" y="274680"/>
            <a:ext cx="8229240" cy="1497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sk-SK" sz="3200" spc="-1" strike="noStrike">
                <a:solidFill>
                  <a:srgbClr val="464646"/>
                </a:solidFill>
                <a:latin typeface="Lucida Sans Unicode"/>
              </a:rPr>
              <a:t>Ekonomické nástroje znižovania emisií CO2  - prípad HBP</a:t>
            </a:r>
            <a:endParaRPr b="0" lang="sk-SK" sz="32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457200" y="1412640"/>
            <a:ext cx="8229240" cy="4968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56000"/>
          </a:bodyPr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Klimatické zmeny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Globálne otepľovanie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Existencia 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Mitigácia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Adaptácia 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Spoločenský diskurz: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Environmentálny aspekt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Ekonomický pohľad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Mitigačné nástroje hospodárskej politiky: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Svet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EÚ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Slovensko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Záujmové skupiny: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Tvorcovia politík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Regióny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Organizovaná občianska spoločnosť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Zamestnávatelia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Zamestnanci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3" marL="114300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1900" spc="-1" strike="noStrike">
                <a:solidFill>
                  <a:srgbClr val="000000"/>
                </a:solidFill>
                <a:latin typeface="Lucida Sans Unicode"/>
              </a:rPr>
              <a:t>Ostatné záujmové skupiny </a:t>
            </a:r>
            <a:endParaRPr b="0" lang="sk-SK" sz="19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Prípad Hornonitrianske bane Prievidza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457200" y="274680"/>
            <a:ext cx="8229240" cy="1281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1. Motivácia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457200" y="1556640"/>
            <a:ext cx="8229240" cy="4320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27000"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Ekologická ekonómia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je špecifický smer v rámci heterodoxnej ekonómie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environmentálne súvislosti ekonomickej činnosti (produkcie a spotreba)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optimálna veľkosť ekonomiky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predpoklad tzv. silnej udržateľnosti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voľná substituovateľnosť prírodného kapitál za ľuďmi vytvorený kapitál (technológie, ľudská práca).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 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Environmentálna ekonómie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je časť ekonómie, ktorá sa zaoberá témami spojenými so stavom a kvalitou životného prostredia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Vychádza z neoklasického ekonomického modelu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Zlyhanie trhu</a:t>
            </a:r>
            <a:r>
              <a:rPr b="1" lang="sk-SK" sz="2700" spc="-1" strike="noStrike" u="sng">
                <a:solidFill>
                  <a:srgbClr val="ff0000"/>
                </a:solidFill>
                <a:uFillTx/>
                <a:latin typeface="Lucida Sans Unicode"/>
              </a:rPr>
              <a:t>, externality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, verejné statky, komunity, ekonomické hodnotenie prírody.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Prínosy a náklady politík ochrany životného prostredia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znečistenie vzduchu, vody,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zásahy do ekosystémov,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odpadové hospodárstvo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využitie krajiny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globálne klimatické zmeny,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atd.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43000"/>
          </a:bodyPr>
          <a:p>
            <a:pPr>
              <a:lnSpc>
                <a:spcPct val="100000"/>
              </a:lnSpc>
            </a:pP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2.</a:t>
            </a:r>
            <a:r>
              <a:rPr b="1" lang="pl-PL" sz="4100" spc="-1" strike="noStrike">
                <a:solidFill>
                  <a:srgbClr val="464646"/>
                </a:solidFill>
                <a:latin typeface="Lucida Sans Unicode"/>
              </a:rPr>
              <a:t> Environmentálna ekonómia vs. Ekologická ekonómia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3" name="CustomShape 3"/>
          <p:cNvSpPr/>
          <p:nvPr/>
        </p:nvSpPr>
        <p:spPr>
          <a:xfrm>
            <a:off x="683640" y="5877360"/>
            <a:ext cx="7992360" cy="72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400" spc="-1" strike="noStrike">
                <a:solidFill>
                  <a:srgbClr val="000000"/>
                </a:solidFill>
                <a:latin typeface="Lucida Sans Unicode"/>
              </a:rPr>
              <a:t>Jeroen C.J.M. van den Bergh (2001). "Ecological Economics: Themes, Approaches, and Differences with Environmental Economics," Regional Environmental Change, 2(1), s. 13-23</a:t>
            </a:r>
            <a:endParaRPr b="0" lang="sk-SK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63000"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1" lang="sk-SK" sz="2700" spc="-1" strike="noStrike" u="sng">
                <a:solidFill>
                  <a:srgbClr val="000000"/>
                </a:solidFill>
                <a:uFillTx/>
                <a:latin typeface="Lucida Sans Unicode"/>
              </a:rPr>
              <a:t>Externalita: 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označenie pre aktivitu či činnosť,  ktorou firmy či jednotlivci spôsobujú nedobrovoľné náklady alebo zisky iným subjektom bez kompenzácie prostredníctvom trhu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Za prítomnosti externality nie je bod trhovej rovnováhy efektívny = </a:t>
            </a:r>
            <a:r>
              <a:rPr b="1" lang="sk-SK" sz="2300" spc="-1" strike="noStrike" u="sng">
                <a:solidFill>
                  <a:srgbClr val="000000"/>
                </a:solidFill>
                <a:uFillTx/>
                <a:latin typeface="Lucida Sans Unicode"/>
              </a:rPr>
              <a:t>neoptimálne množstvo produkcie z pohľadu celej spoločnosti.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Externality – ekonomické nástroje: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Pozitívne externality – dotovať(výskum, historické pamiatky) 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Negatívne externality – spoplatňovať(emisie, odpad)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Internalizácia externalít (znečisťovateľ platí)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Coasova teoréma: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Silné vlastnícke práca a vyjednávanie dotknutých strán. 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43000"/>
          </a:bodyPr>
          <a:p>
            <a:pPr algn="ctr">
              <a:lnSpc>
                <a:spcPct val="100000"/>
              </a:lnSpc>
            </a:pP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2. Environmentálna ekonómia</a:t>
            </a: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-</a:t>
            </a:r>
            <a:br/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externality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6" name="CustomShape 3"/>
          <p:cNvSpPr/>
          <p:nvPr/>
        </p:nvSpPr>
        <p:spPr>
          <a:xfrm>
            <a:off x="1051920" y="6093360"/>
            <a:ext cx="72723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Lucida Sans Unicode"/>
              </a:rPr>
              <a:t>Pigou, A. C. The Economics of Welfare. London: Macmillan, 1920. Print.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83000"/>
          </a:bodyPr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sk-SK" sz="2800" spc="-1" strike="noStrike">
                <a:solidFill>
                  <a:srgbClr val="000000"/>
                </a:solidFill>
                <a:latin typeface="Lucida Sans Unicode"/>
              </a:rPr>
              <a:t>Reakcie na klimatické zmeny:</a:t>
            </a:r>
            <a:endParaRPr b="0" lang="sk-SK" sz="2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sk-SK" sz="2800" spc="-1" strike="noStrike">
                <a:solidFill>
                  <a:srgbClr val="000000"/>
                </a:solidFill>
                <a:latin typeface="Lucida Sans Unicode"/>
              </a:rPr>
              <a:t>Mitigačné opatrenia</a:t>
            </a:r>
            <a:endParaRPr b="0" lang="sk-SK" sz="2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sk-SK" sz="2800" spc="-1" strike="noStrike">
                <a:solidFill>
                  <a:srgbClr val="000000"/>
                </a:solidFill>
                <a:latin typeface="Lucida Sans Unicode"/>
              </a:rPr>
              <a:t>(zmierňovanie následkov):</a:t>
            </a:r>
            <a:endParaRPr b="0" lang="sk-SK" sz="28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 algn="just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Wingdings" charset="2"/>
              <a:buChar char=""/>
            </a:pPr>
            <a:r>
              <a:rPr b="0" lang="sk-SK" sz="2400" spc="-1" strike="noStrike">
                <a:solidFill>
                  <a:srgbClr val="000000"/>
                </a:solidFill>
                <a:latin typeface="Lucida Sans Unicode"/>
              </a:rPr>
              <a:t>činnosti, ktoré:</a:t>
            </a:r>
            <a:endParaRPr b="0" lang="sk-SK" sz="24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 algn="just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" charset="2"/>
              <a:buChar char=""/>
            </a:pPr>
            <a:r>
              <a:rPr b="0" lang="sk-SK" sz="2200" spc="-1" strike="noStrike">
                <a:solidFill>
                  <a:srgbClr val="000000"/>
                </a:solidFill>
                <a:latin typeface="Lucida Sans Unicode"/>
              </a:rPr>
              <a:t>znižujú emisie skleníkových plynov</a:t>
            </a:r>
            <a:endParaRPr b="0" lang="sk-SK" sz="22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 algn="just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" charset="2"/>
              <a:buChar char=""/>
            </a:pPr>
            <a:r>
              <a:rPr b="0" lang="sk-SK" sz="2200" spc="-1" strike="noStrike">
                <a:solidFill>
                  <a:srgbClr val="000000"/>
                </a:solidFill>
                <a:latin typeface="Lucida Sans Unicode"/>
              </a:rPr>
              <a:t>zvyšujú schopnosť pohlcovať skleníkové plyny z atmosféry.</a:t>
            </a:r>
            <a:endParaRPr b="0" lang="sk-SK" sz="22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sk-SK" sz="2800" spc="-1" strike="noStrike">
                <a:solidFill>
                  <a:srgbClr val="000000"/>
                </a:solidFill>
                <a:latin typeface="Lucida Sans Unicode"/>
              </a:rPr>
              <a:t>Adaptačné opatrenia (prispôsobenie):</a:t>
            </a:r>
            <a:endParaRPr b="0" lang="sk-SK" sz="28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sk-SK" sz="2800" spc="-1" strike="noStrike">
                <a:solidFill>
                  <a:srgbClr val="000000"/>
                </a:solidFill>
                <a:latin typeface="Lucida Sans Unicode"/>
              </a:rPr>
              <a:t>Plánované:</a:t>
            </a:r>
            <a:endParaRPr b="0" lang="sk-SK" sz="28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 algn="just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Wingdings" charset="2"/>
              <a:buChar char=""/>
            </a:pPr>
            <a:r>
              <a:rPr b="0" lang="sk-SK" sz="2400" spc="-1" strike="noStrike">
                <a:solidFill>
                  <a:srgbClr val="000000"/>
                </a:solidFill>
                <a:latin typeface="Lucida Sans Unicode"/>
              </a:rPr>
              <a:t>reakcia na otepľovanie</a:t>
            </a:r>
            <a:endParaRPr b="0" lang="sk-SK" sz="24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 algn="just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Wingdings" charset="2"/>
              <a:buChar char=""/>
            </a:pPr>
            <a:r>
              <a:rPr b="0" lang="sk-SK" sz="2400" spc="-1" strike="noStrike">
                <a:solidFill>
                  <a:srgbClr val="000000"/>
                </a:solidFill>
                <a:latin typeface="Lucida Sans Unicode"/>
              </a:rPr>
              <a:t>predvídanie otepľovania  </a:t>
            </a:r>
            <a:endParaRPr b="0" lang="sk-SK" sz="24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 algn="just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" charset="2"/>
              <a:buChar char=""/>
            </a:pPr>
            <a:r>
              <a:rPr b="0" lang="sk-SK" sz="2800" spc="-1" strike="noStrike">
                <a:solidFill>
                  <a:srgbClr val="000000"/>
                </a:solidFill>
                <a:latin typeface="Lucida Sans Unicode"/>
              </a:rPr>
              <a:t>Spontánne </a:t>
            </a:r>
            <a:r>
              <a:rPr b="0" lang="sk-SK" sz="2400" spc="-1" strike="noStrike">
                <a:solidFill>
                  <a:srgbClr val="000000"/>
                </a:solidFill>
                <a:latin typeface="Lucida Sans Unicode"/>
              </a:rPr>
              <a:t>(občianske aktivity)</a:t>
            </a:r>
            <a:endParaRPr b="0" lang="sk-SK" sz="24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3. Klimatické zmeny – mitigácia </a:t>
            </a: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a</a:t>
            </a: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 adaptácia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19" name="CustomShape 3"/>
          <p:cNvSpPr/>
          <p:nvPr/>
        </p:nvSpPr>
        <p:spPr>
          <a:xfrm>
            <a:off x="3060000" y="6165360"/>
            <a:ext cx="583236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en-GB" sz="1800" spc="-1" strike="noStrike">
                <a:solidFill>
                  <a:srgbClr val="000000"/>
                </a:solidFill>
                <a:latin typeface="Lucida Sans Unicode"/>
              </a:rPr>
              <a:t> </a:t>
            </a:r>
            <a:r>
              <a:rPr b="0" lang="en-GB" sz="1800" spc="-1" strike="noStrike">
                <a:solidFill>
                  <a:srgbClr val="000000"/>
                </a:solidFill>
                <a:latin typeface="Lucida Sans Unicode"/>
              </a:rPr>
              <a:t>IPCC AR5 [online]. IPCC [cit. 2018-12-22]. Kapitola Summary for Policymakers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Autofit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Je globálne otepľovanie spôsobené ľudskou činnosťou štatisticky signifikantné?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Je zotrvačnosť globálneho otepľovanie veľká?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Ak áno – je potrebné oboje: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Mitigácia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Adaptácia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109800">
              <a:lnSpc>
                <a:spcPct val="100000"/>
              </a:lnSpc>
              <a:spcBef>
                <a:spcPts val="400"/>
              </a:spcBef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 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rmAutofit fontScale="80000"/>
          </a:bodyPr>
          <a:p>
            <a:pPr>
              <a:lnSpc>
                <a:spcPct val="100000"/>
              </a:lnSpc>
            </a:pP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3.Klimatické zmeny – mitigácia vs. adaptácia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75000"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Rámcová zmluva OSN o zmene klímy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1992 Rio de Janeiro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,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2015 Paríž195 zmluvných štátov 185 ratifikovalo (USA odstúpilo)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Európska únia: Stratégia Európa 2020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Zmena klímy a energetika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menej emisií skleníkových plynov o 20 % v porovnaní s rokom 1990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získavať 20 % energie z obnoviteľných zdrojov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lvl="2" marL="859680" indent="-22824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sk-SK" sz="2100" spc="-1" strike="noStrike">
                <a:solidFill>
                  <a:srgbClr val="000000"/>
                </a:solidFill>
                <a:latin typeface="Lucida Sans Unicode"/>
              </a:rPr>
              <a:t>zvýšiť energetickú účinnosť o 20 %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Slovenská republika: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Ratifikácia Rámcová zmluva OSN o zmene klímy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Prijatie Európa 2020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4. Mitigačná politika 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457200" y="1481400"/>
            <a:ext cx="8229240" cy="4395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>
            <a:normAutofit fontScale="34000"/>
          </a:bodyPr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Energetická únia pre Európu (2015)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„</a:t>
            </a: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Zabezpečiť cenovo dostupnú, bezpečnú a udržateľnú energiu pre Európu a jej občanov. Osobitné opatrenia sa týkajú piatich kľúčových oblastí, medzi ktoré patria: 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energetická bezpečnosť,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energetická efektívnosť,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1" lang="sk-SK" sz="2300" spc="-1" strike="noStrike" u="sng">
                <a:solidFill>
                  <a:srgbClr val="000000"/>
                </a:solidFill>
                <a:uFillTx/>
                <a:latin typeface="Lucida Sans Unicode"/>
              </a:rPr>
              <a:t>eliminácia emisií uhlíka“</a:t>
            </a: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.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65760" indent="-25560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sk-SK" sz="2700" spc="-1" strike="noStrike">
                <a:solidFill>
                  <a:srgbClr val="000000"/>
                </a:solidFill>
                <a:latin typeface="Lucida Sans Unicode"/>
              </a:rPr>
              <a:t>Obnoviteľné zdroje energie:</a:t>
            </a:r>
            <a:endParaRPr b="0" lang="sk-SK" sz="27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Biopalivá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Veterné, vodné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Geotermálne 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lvl="1" marL="621720" indent="-22824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sk-SK" sz="2300" spc="-1" strike="noStrike">
                <a:solidFill>
                  <a:srgbClr val="000000"/>
                </a:solidFill>
                <a:latin typeface="Lucida Sans Unicode"/>
              </a:rPr>
              <a:t>Fotovoltaické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93120">
              <a:lnSpc>
                <a:spcPct val="100000"/>
              </a:lnSpc>
              <a:spcBef>
                <a:spcPts val="323"/>
              </a:spcBef>
            </a:pP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93120">
              <a:lnSpc>
                <a:spcPct val="100000"/>
              </a:lnSpc>
              <a:spcBef>
                <a:spcPts val="323"/>
              </a:spcBef>
            </a:pPr>
            <a:r>
              <a:rPr b="1" lang="sk-SK" sz="2100" spc="-1" strike="noStrike">
                <a:solidFill>
                  <a:srgbClr val="000000"/>
                </a:solidFill>
                <a:latin typeface="Lucida Sans Unicode"/>
              </a:rPr>
              <a:t>2015 : </a:t>
            </a:r>
            <a:r>
              <a:rPr b="1" lang="sk-SK" sz="2100" spc="-1" strike="noStrike" u="sng">
                <a:solidFill>
                  <a:srgbClr val="ff0000"/>
                </a:solidFill>
                <a:uFillTx/>
                <a:latin typeface="Lucida Sans Unicode"/>
              </a:rPr>
              <a:t>Domáce zdroje uhlia v energetickej transformácii EÚ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marL="393120">
              <a:lnSpc>
                <a:spcPct val="100000"/>
              </a:lnSpc>
              <a:spcBef>
                <a:spcPts val="323"/>
              </a:spcBef>
            </a:pPr>
            <a:r>
              <a:rPr b="1" i="1" lang="sk-SK" sz="2100" spc="-1" strike="noStrike">
                <a:solidFill>
                  <a:srgbClr val="000000"/>
                </a:solidFill>
                <a:latin typeface="Lucida Sans Unicode"/>
              </a:rPr>
              <a:t>Iniciatívne stanovisko CCMI/138 (Fornea/ Eisenvortová)  </a:t>
            </a:r>
            <a:endParaRPr b="0" lang="sk-SK" sz="2100" spc="-1" strike="noStrike">
              <a:solidFill>
                <a:srgbClr val="000000"/>
              </a:solidFill>
              <a:latin typeface="Lucida Sans Unicode"/>
            </a:endParaRPr>
          </a:p>
          <a:p>
            <a:pPr marL="393120">
              <a:lnSpc>
                <a:spcPct val="100000"/>
              </a:lnSpc>
              <a:spcBef>
                <a:spcPts val="323"/>
              </a:spcBef>
            </a:pPr>
            <a:r>
              <a:rPr b="1" lang="sk-SK" sz="2300" spc="-1" strike="noStrike">
                <a:solidFill>
                  <a:srgbClr val="000000"/>
                </a:solidFill>
                <a:latin typeface="Lucida Sans Unicode"/>
              </a:rPr>
              <a:t>2016 : Balík opatrení Čistá energia pre všetkých Európanov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  <a:p>
            <a:pPr marL="393120">
              <a:lnSpc>
                <a:spcPct val="100000"/>
              </a:lnSpc>
              <a:spcBef>
                <a:spcPts val="323"/>
              </a:spcBef>
            </a:pPr>
            <a:r>
              <a:rPr b="1" lang="sk-SK" sz="2300" spc="-1" strike="noStrike">
                <a:solidFill>
                  <a:srgbClr val="000000"/>
                </a:solidFill>
                <a:latin typeface="Lucida Sans Unicode"/>
              </a:rPr>
              <a:t>2017: Platforma pre </a:t>
            </a:r>
            <a:r>
              <a:rPr b="1" lang="sk-SK" sz="2300" spc="-1" strike="noStrike" u="sng">
                <a:solidFill>
                  <a:srgbClr val="000000"/>
                </a:solidFill>
                <a:uFillTx/>
                <a:latin typeface="Lucida Sans Unicode"/>
              </a:rPr>
              <a:t>transformáciu uhoľných regiónov </a:t>
            </a:r>
            <a:r>
              <a:rPr b="1" lang="sk-SK" sz="2300" spc="-1" strike="noStrike">
                <a:solidFill>
                  <a:srgbClr val="000000"/>
                </a:solidFill>
                <a:latin typeface="Lucida Sans Unicode"/>
              </a:rPr>
              <a:t>v Európe </a:t>
            </a:r>
            <a:endParaRPr b="0" lang="sk-SK" sz="2300" spc="-1" strike="noStrike">
              <a:solidFill>
                <a:srgbClr val="000000"/>
              </a:solidFill>
              <a:latin typeface="Lucida Sans Unicode"/>
            </a:endParaRPr>
          </a:p>
        </p:txBody>
      </p:sp>
      <p:sp>
        <p:nvSpPr>
          <p:cNvPr id="125" name="TextShape 2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1" lang="en-GB" sz="4100" spc="-1" strike="noStrike">
                <a:solidFill>
                  <a:srgbClr val="464646"/>
                </a:solidFill>
                <a:latin typeface="Lucida Sans Unicode"/>
              </a:rPr>
              <a:t>4. Mitigačná politika </a:t>
            </a:r>
            <a:r>
              <a:rPr b="1" lang="sk-SK" sz="4100" spc="-1" strike="noStrike">
                <a:solidFill>
                  <a:srgbClr val="464646"/>
                </a:solidFill>
                <a:latin typeface="Lucida Sans Unicode"/>
              </a:rPr>
              <a:t>EÚ</a:t>
            </a:r>
            <a:endParaRPr b="0" lang="sk-SK" sz="4100" spc="-1" strike="noStrike">
              <a:solidFill>
                <a:srgbClr val="000000"/>
              </a:solidFill>
              <a:latin typeface="Lucida Sans Unicode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3757</TotalTime>
  <Application>LibreOffice/6.4.3.2$Linux_X86_64 LibreOffice_project/40$Build-2</Application>
  <Words>1466</Words>
  <Paragraphs>220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2017-10-17T06:54:12Z</dcterms:created>
  <dc:creator>admin</dc:creator>
  <dc:description/>
  <dc:language>sk-SK</dc:language>
  <cp:lastModifiedBy>admin</cp:lastModifiedBy>
  <cp:lastPrinted>2018-11-08T11:09:33Z</cp:lastPrinted>
  <dcterms:modified xsi:type="dcterms:W3CDTF">2020-03-03T14:18:41Z</dcterms:modified>
  <cp:revision>107</cp:revision>
  <dc:subject/>
  <dc:title>Prezentácia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Prezentácia na obrazovke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18</vt:i4>
  </property>
</Properties>
</file>