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3.png" ContentType="image/png"/>
  <Override PartName="/ppt/media/image1.png" ContentType="image/png"/>
  <Override PartName="/ppt/media/image2.png" ContentType="image/png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2808000" y="1080000"/>
            <a:ext cx="5590440" cy="831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23964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02208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23964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602208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2808000" y="1080000"/>
            <a:ext cx="5590440" cy="831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323964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2208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5720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323964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602208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808000" y="1080000"/>
            <a:ext cx="5590440" cy="831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oogle Shape;9;p1" descr=""/>
          <p:cNvPicPr/>
          <p:nvPr/>
        </p:nvPicPr>
        <p:blipFill>
          <a:blip r:embed="rId2"/>
          <a:stretch/>
        </p:blipFill>
        <p:spPr>
          <a:xfrm>
            <a:off x="4689000" y="4316040"/>
            <a:ext cx="4478040" cy="82620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>
            <a:off x="0" y="5045760"/>
            <a:ext cx="9142560" cy="96480"/>
          </a:xfrm>
          <a:prstGeom prst="rect">
            <a:avLst/>
          </a:prstGeom>
          <a:solidFill>
            <a:srgbClr val="00b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ffffff"/>
                </a:solidFill>
                <a:latin typeface="Geomanist"/>
              </a:rPr>
              <a:t>Click to edit the title text format</a:t>
            </a:r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Click to edit the outline text format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Second Outline Level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20053"/>
                </a:solidFill>
                <a:latin typeface="Geomanist"/>
              </a:rPr>
              <a:t>Third Outline Level</a:t>
            </a:r>
            <a:endParaRPr b="0" lang="sk-SK" sz="2400" spc="-1" strike="noStrike">
              <a:solidFill>
                <a:srgbClr val="020053"/>
              </a:solidFill>
              <a:latin typeface="Geomanis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Fourth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Fifth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Sixth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Seventh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</p:txBody>
      </p:sp>
      <p:pic>
        <p:nvPicPr>
          <p:cNvPr id="4" name="" descr=""/>
          <p:cNvPicPr/>
          <p:nvPr/>
        </p:nvPicPr>
        <p:blipFill>
          <a:blip r:embed="rId3"/>
          <a:stretch/>
        </p:blipFill>
        <p:spPr>
          <a:xfrm>
            <a:off x="340200" y="0"/>
            <a:ext cx="2035800" cy="1440000"/>
          </a:xfrm>
          <a:prstGeom prst="rect">
            <a:avLst/>
          </a:prstGeom>
          <a:ln w="3600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9;p1" descr=""/>
          <p:cNvPicPr/>
          <p:nvPr/>
        </p:nvPicPr>
        <p:blipFill>
          <a:blip r:embed=""/>
          <a:stretch/>
        </p:blipFill>
        <p:spPr>
          <a:xfrm>
            <a:off x="4689000" y="4316040"/>
            <a:ext cx="4478040" cy="82620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4139280" y="0"/>
            <a:ext cx="5003280" cy="5142240"/>
          </a:xfrm>
          <a:prstGeom prst="rect">
            <a:avLst/>
          </a:prstGeom>
          <a:solidFill>
            <a:srgbClr val="00b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288000" y="1080000"/>
            <a:ext cx="3672000" cy="316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Click to edit the title text format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320000" y="473040"/>
            <a:ext cx="4366440" cy="4206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Click to edit the outline text format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Second Outline Level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20053"/>
                </a:solidFill>
                <a:latin typeface="Geomanist"/>
              </a:rPr>
              <a:t>Third Outline Level</a:t>
            </a:r>
            <a:endParaRPr b="0" lang="sk-SK" sz="2400" spc="-1" strike="noStrike">
              <a:solidFill>
                <a:srgbClr val="020053"/>
              </a:solidFill>
              <a:latin typeface="Geomanis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Fourth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Fifth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Sixth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Seventh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0" y="5045760"/>
            <a:ext cx="9142560" cy="96480"/>
          </a:xfrm>
          <a:prstGeom prst="rect">
            <a:avLst/>
          </a:prstGeom>
          <a:solidFill>
            <a:srgbClr val="00b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Click to edit the title text format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Click to edit the outline text format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Second Outline Level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20053"/>
                </a:solidFill>
                <a:latin typeface="Geomanist"/>
              </a:rPr>
              <a:t>Third Outline Level</a:t>
            </a:r>
            <a:endParaRPr b="0" lang="sk-SK" sz="2400" spc="-1" strike="noStrike">
              <a:solidFill>
                <a:srgbClr val="020053"/>
              </a:solidFill>
              <a:latin typeface="Geomanis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Fourth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Fifth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Sixth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Seventh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</p:txBody>
      </p:sp>
      <p:pic>
        <p:nvPicPr>
          <p:cNvPr id="84" name="Google Shape;9;p1" descr=""/>
          <p:cNvPicPr/>
          <p:nvPr/>
        </p:nvPicPr>
        <p:blipFill>
          <a:blip r:embed="rId2"/>
          <a:stretch/>
        </p:blipFill>
        <p:spPr>
          <a:xfrm>
            <a:off x="4664520" y="4320000"/>
            <a:ext cx="4478040" cy="82620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palenik.sk/" TargetMode="External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://www.progresivnespolu.sk/" TargetMode="External"/><Relationship Id="rId2" Type="http://schemas.openxmlformats.org/officeDocument/2006/relationships/hyperlink" Target="http://www.palenik.sk/" TargetMode="External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4519080" y="2477520"/>
            <a:ext cx="180360" cy="23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TextShape 2"/>
          <p:cNvSpPr txBox="1"/>
          <p:nvPr/>
        </p:nvSpPr>
        <p:spPr>
          <a:xfrm>
            <a:off x="2808000" y="1080000"/>
            <a:ext cx="5590440" cy="1794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sk-SK" sz="4400" spc="-1" strike="noStrike">
                <a:solidFill>
                  <a:srgbClr val="ffffff"/>
                </a:solidFill>
                <a:latin typeface="Geomanist"/>
              </a:rPr>
              <a:t>Dlhodobá starostlivosť</a:t>
            </a:r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23" name="TextShape 3"/>
          <p:cNvSpPr txBox="1"/>
          <p:nvPr/>
        </p:nvSpPr>
        <p:spPr>
          <a:xfrm>
            <a:off x="457200" y="3240000"/>
            <a:ext cx="82292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Michal Páleník • 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www.palenik.sk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12. 11. 2019, Žilina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2808000" y="1080000"/>
            <a:ext cx="5590440" cy="1794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457200" y="3240000"/>
            <a:ext cx="82292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Michal Páleník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www.progresivnespolu.sk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2"/>
              </a:rPr>
              <a:t>www.palenik.sk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47" name="TextShape 3"/>
          <p:cNvSpPr txBox="1"/>
          <p:nvPr/>
        </p:nvSpPr>
        <p:spPr>
          <a:xfrm>
            <a:off x="457200" y="3240000"/>
            <a:ext cx="82292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288000" y="1080000"/>
            <a:ext cx="3672000" cy="316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čo nebudeme robiť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4320000" y="473040"/>
            <a:ext cx="4366440" cy="4206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nebudeme zatvárať oči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nebudeme diskriminovať súkromných poskytovateľov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nebudeme robiť silvestrovské výzvy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hlavné tézy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prepojenie so zdravotníctvom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udržateľnosť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zjednotenie posudkovej činnosti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financie sledujú človeka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kvalita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288000" y="1080000"/>
            <a:ext cx="3672000" cy="316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320000" y="473040"/>
            <a:ext cx="4366440" cy="4206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Vytvoríme </a:t>
            </a:r>
            <a:r>
              <a:rPr b="1" lang="sk-SK" sz="3200" spc="-1" strike="noStrike">
                <a:solidFill>
                  <a:srgbClr val="020053"/>
                </a:solidFill>
                <a:latin typeface="Geomanist"/>
              </a:rPr>
              <a:t>udržateľný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model </a:t>
            </a:r>
            <a:r>
              <a:rPr b="1" lang="sk-SK" sz="3200" spc="-1" strike="noStrike">
                <a:solidFill>
                  <a:srgbClr val="020053"/>
                </a:solidFill>
                <a:latin typeface="Geomanist"/>
              </a:rPr>
              <a:t>kombinovaného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financovania zdravotno-sociálnej starostlivosti, ktorý berie do úvahy </a:t>
            </a:r>
            <a:r>
              <a:rPr b="1" lang="sk-SK" sz="3200" spc="-1" strike="noStrike">
                <a:solidFill>
                  <a:srgbClr val="020053"/>
                </a:solidFill>
                <a:latin typeface="Geomanist"/>
              </a:rPr>
              <a:t>rast požiadaviek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na služby súvisiaci so starnutím populácie.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posudková činnosť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posudkové činnosti vykonáva zbytočne veľa inštitúcií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zjednotíme posudkovú činnosť odkázanosti na dlhodobú starostlivosť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pod jeden subjekt 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 na jeden posudok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32" name="TextShape 3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udržateľnosť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nový zákon o sociálnych službách a zákon o dlhodobej zdravotnej starostlivosti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financovanie sociálnych služieb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boli spokojní zamestnanci a zamestnankyne v sociálnych službách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zariadenia boli schopné naplniť mzdové požiadavky a odvodové povinnosti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návrat opatrovateliek a opatrovateľov na Slovensko.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35" name="TextShape 3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financovanie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financie sledujú klienta, nie zariadenie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dôsledné viaczdrojové financovanie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nie spoliehanie sa na eurofondy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zásadne zvýšime príspevky od štátu s naviazaním na stupeň odkázanosti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v desiatkach miliónov eur ročne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odkázanostný dôchodok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38" name="TextShape 3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kvalita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nárok pacientov na doliečovacie, rehabilitačné služby u zdravotných poisťovní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budeme ho dôkladne vynucovať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naviažeme doliečovacie služby na ordinujúcich lekárov a lekárky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cez nové kvalitatívne kontrakty ich budeme motivovať k rýchlejšiemu doliečovaniu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41" name="TextShape 3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kvalita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register sociálnych služieb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viac informácií ako je adresa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vypracujeme systém kvality a hodnotenia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 prepojením na zdravotníctvo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viac voľnosti klientom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44" name="TextShape 3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sk-SK</dc:language>
  <cp:lastModifiedBy>Michal Palenik</cp:lastModifiedBy>
  <dcterms:modified xsi:type="dcterms:W3CDTF">2019-11-11T22:36:09Z</dcterms:modified>
  <cp:revision>27</cp:revision>
  <dc:subject/>
  <dc:title/>
</cp:coreProperties>
</file>