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7" r:id="rId3"/>
    <p:sldId id="257" r:id="rId4"/>
    <p:sldId id="278" r:id="rId5"/>
    <p:sldId id="273" r:id="rId6"/>
    <p:sldId id="274" r:id="rId7"/>
    <p:sldId id="275" r:id="rId8"/>
    <p:sldId id="318" r:id="rId9"/>
    <p:sldId id="319" r:id="rId10"/>
    <p:sldId id="320" r:id="rId11"/>
    <p:sldId id="321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4" y="4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25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27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30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729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20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64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226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29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8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790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851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252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7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37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311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D620-CC67-4CCE-B655-17D132DA6ED4}" type="datetimeFigureOut">
              <a:rPr lang="sk-SK" smtClean="0"/>
              <a:t>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FEAB3D-DEC3-463D-8C92-0BC440B7B4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71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1737420E-4453-4FF9-8AC6-651377AD42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4" y="1509352"/>
            <a:ext cx="8985250" cy="4959350"/>
          </a:xfrm>
          <a:prstGeom prst="rect">
            <a:avLst/>
          </a:prstGeom>
          <a:effectLst>
            <a:outerShdw blurRad="50800" dist="50800" dir="5400000" sx="80000" sy="80000" algn="ctr" rotWithShape="0">
              <a:srgbClr val="000000">
                <a:alpha val="80000"/>
              </a:srgbClr>
            </a:outerShdw>
            <a:softEdge rad="635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B57F2C-8177-4AC7-AEA3-1E40381E1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469" y="95433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Zapojenie ťažko zdravotne postihnutých do trhu práce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8EC59F-59D3-46B1-87D6-81A8D3A3F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866" y="3429000"/>
            <a:ext cx="8915399" cy="1831556"/>
          </a:xfrm>
        </p:spPr>
        <p:txBody>
          <a:bodyPr>
            <a:normAutofit lnSpcReduction="10000"/>
          </a:bodyPr>
          <a:lstStyle/>
          <a:p>
            <a:r>
              <a:rPr lang="sk-SK" sz="3400" b="1" dirty="0"/>
              <a:t>Iní, a predsa vzácni</a:t>
            </a:r>
            <a:endParaRPr lang="sk-SK" sz="3400" b="1" i="1" dirty="0"/>
          </a:p>
          <a:p>
            <a:endParaRPr lang="sk-SK" dirty="0"/>
          </a:p>
          <a:p>
            <a:r>
              <a:rPr lang="sk-SK" sz="2000" b="1" dirty="0"/>
              <a:t>Peter </a:t>
            </a:r>
            <a:r>
              <a:rPr lang="sk-SK" sz="2000" b="1" dirty="0" err="1"/>
              <a:t>Kremský</a:t>
            </a:r>
            <a:r>
              <a:rPr lang="sk-SK" sz="2000" b="1" dirty="0"/>
              <a:t>, OĽANO</a:t>
            </a:r>
          </a:p>
          <a:p>
            <a:r>
              <a:rPr lang="sk-SK" sz="2000" b="1" dirty="0"/>
              <a:t>Piešťany, 6.11.2019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2DEC9F6-ADF2-4C49-B51F-DC94D3386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63" y="4760935"/>
            <a:ext cx="16637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05" y="623496"/>
            <a:ext cx="8911687" cy="752203"/>
          </a:xfrm>
        </p:spPr>
        <p:txBody>
          <a:bodyPr>
            <a:normAutofit/>
          </a:bodyPr>
          <a:lstStyle/>
          <a:p>
            <a:pPr lvl="0"/>
            <a:r>
              <a:rPr lang="sk-SK" b="1" dirty="0"/>
              <a:t>Neriešenia – ako ide štát vzorom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27" y="1408412"/>
            <a:ext cx="8911687" cy="485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pPr lvl="0"/>
            <a:r>
              <a:rPr lang="sk-SK" sz="2400" b="1" dirty="0"/>
              <a:t>Ministerstvo práce, sociálnych vecí a rodiny - systematické odstraňovanie bariér</a:t>
            </a:r>
          </a:p>
          <a:p>
            <a:pPr lvl="0"/>
            <a:r>
              <a:rPr lang="sk-SK" sz="2400" b="1" dirty="0"/>
              <a:t>Národný program rozvoja životných podmienok osôb so zdravotným postihnutím na roky 2014-2020 – nie sú termíny, ak sú, posúvajú sa </a:t>
            </a:r>
          </a:p>
          <a:p>
            <a:pPr lvl="0"/>
            <a:r>
              <a:rPr lang="sk-SK" sz="2400" b="1" dirty="0"/>
              <a:t>Ministerstvá nevedia odpovedať na otázku, či majú plán odstránenia bariér </a:t>
            </a:r>
          </a:p>
          <a:p>
            <a:pPr lvl="0"/>
            <a:r>
              <a:rPr lang="sk-SK" sz="2400" b="1" dirty="0"/>
              <a:t>Napríklad ministerstvá zdravotníctva a školstva (nemocnice, školy) – vraj nemajú budovy v správe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3D1DD1B-AE53-44E0-9D46-04FE2461F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2" y="5884791"/>
            <a:ext cx="821074" cy="8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6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881787"/>
            <a:ext cx="8911687" cy="752203"/>
          </a:xfrm>
        </p:spPr>
        <p:txBody>
          <a:bodyPr>
            <a:normAutofit/>
          </a:bodyPr>
          <a:lstStyle/>
          <a:p>
            <a:pPr lvl="0"/>
            <a:r>
              <a:rPr lang="sk-SK" b="1" dirty="0"/>
              <a:t>Ďakujem za pozornosť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3D1DD1B-AE53-44E0-9D46-04FE2461F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2" y="5884791"/>
            <a:ext cx="821074" cy="817940"/>
          </a:xfrm>
          <a:prstGeom prst="rect">
            <a:avLst/>
          </a:prstGeom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5354ED5-40C2-4866-AB11-DB11DC78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769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065776" cy="1259894"/>
          </a:xfrm>
        </p:spPr>
        <p:txBody>
          <a:bodyPr>
            <a:normAutofit/>
          </a:bodyPr>
          <a:lstStyle/>
          <a:p>
            <a:pPr marL="0" indent="0"/>
            <a:r>
              <a:rPr lang="sk-SK" sz="4800" b="1" i="1" dirty="0"/>
              <a:t>Ako na to?</a:t>
            </a:r>
            <a:endParaRPr lang="sk-SK" sz="4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 </a:t>
            </a:r>
            <a:endParaRPr lang="sk-SK" sz="2400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sk-SK" sz="2400" b="1" dirty="0">
                <a:solidFill>
                  <a:srgbClr val="0070C0"/>
                </a:solidFill>
              </a:rPr>
              <a:t>Situácia</a:t>
            </a:r>
          </a:p>
          <a:p>
            <a:pPr marL="514350" indent="-514350">
              <a:buAutoNum type="arabicPeriod"/>
            </a:pPr>
            <a:r>
              <a:rPr lang="sk-SK" sz="2400" b="1" dirty="0">
                <a:solidFill>
                  <a:srgbClr val="0070C0"/>
                </a:solidFill>
              </a:rPr>
              <a:t>Postup</a:t>
            </a:r>
          </a:p>
          <a:p>
            <a:pPr marL="514350" indent="-514350">
              <a:buAutoNum type="arabicPeriod"/>
            </a:pPr>
            <a:r>
              <a:rPr lang="sk-SK" sz="2400" b="1" dirty="0">
                <a:solidFill>
                  <a:srgbClr val="0070C0"/>
                </a:solidFill>
              </a:rPr>
              <a:t>Bariéry</a:t>
            </a:r>
          </a:p>
          <a:p>
            <a:pPr>
              <a:buAutoNum type="arabicPeriod"/>
            </a:pPr>
            <a:r>
              <a:rPr lang="sk-SK" sz="2400" b="1" dirty="0">
                <a:solidFill>
                  <a:srgbClr val="0070C0"/>
                </a:solidFill>
              </a:rPr>
              <a:t>  Riešenia</a:t>
            </a:r>
          </a:p>
          <a:p>
            <a:pPr>
              <a:buAutoNum type="arabicPeriod"/>
            </a:pPr>
            <a:r>
              <a:rPr lang="sk-SK" sz="2400" b="1" dirty="0">
                <a:solidFill>
                  <a:srgbClr val="0070C0"/>
                </a:solidFill>
              </a:rPr>
              <a:t>  Neriešenia</a:t>
            </a:r>
          </a:p>
          <a:p>
            <a:pPr>
              <a:buAutoNum type="arabicPeriod"/>
            </a:pPr>
            <a:endParaRPr lang="sk-SK" dirty="0"/>
          </a:p>
        </p:txBody>
      </p:sp>
      <p:pic>
        <p:nvPicPr>
          <p:cNvPr id="1026" name="Picture 2" descr="Výsledok vyhľadávania obrázkov pre dopyt kľukatá cesta">
            <a:extLst>
              <a:ext uri="{FF2B5EF4-FFF2-40B4-BE49-F238E27FC236}">
                <a16:creationId xmlns:a16="http://schemas.microsoft.com/office/drawing/2014/main" id="{93F57D17-CE4A-40A9-B2FD-7FAC14B5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3296" y="1689189"/>
            <a:ext cx="5579824" cy="41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C9651C7-CBA2-4D66-AEF8-56C76D13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1" y="5472545"/>
            <a:ext cx="1234899" cy="12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sk-SK" b="1" dirty="0"/>
              <a:t>Nenápadne iní</a:t>
            </a:r>
            <a:endParaRPr lang="sk-S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4079887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pPr>
              <a:buFontTx/>
              <a:buChar char="-"/>
            </a:pPr>
            <a:r>
              <a:rPr lang="sk-SK" sz="2400" b="1" dirty="0"/>
              <a:t>Na Slovensku zhruba pol milióna osôb s ťažkým zdravotným postihnutím, teda takmer 10 %</a:t>
            </a:r>
          </a:p>
          <a:p>
            <a:pPr>
              <a:buFontTx/>
              <a:buChar char="-"/>
            </a:pPr>
            <a:r>
              <a:rPr lang="sk-SK" sz="2400" b="1" dirty="0"/>
              <a:t>- v EÚ jeden zo 6 – teda 80 miliónov</a:t>
            </a:r>
            <a:endParaRPr lang="sk-SK" sz="2400" dirty="0"/>
          </a:p>
        </p:txBody>
      </p:sp>
      <p:pic>
        <p:nvPicPr>
          <p:cNvPr id="6" name="Obrázok 5" descr="Výsledok vyhľadávania obrázkov pre dopyt počet ľudí so zdravotným postihom alebo nejakým znevýhodnením">
            <a:extLst>
              <a:ext uri="{FF2B5EF4-FFF2-40B4-BE49-F238E27FC236}">
                <a16:creationId xmlns:a16="http://schemas.microsoft.com/office/drawing/2014/main" id="{30322086-3E4E-4E81-A9E4-E73CDE2CB8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456" y="1517643"/>
            <a:ext cx="6348088" cy="4375209"/>
          </a:xfrm>
          <a:prstGeom prst="rect">
            <a:avLst/>
          </a:prstGeom>
          <a:noFill/>
        </p:spPr>
      </p:pic>
      <p:sp>
        <p:nvSpPr>
          <p:cNvPr id="27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42B3C7E3-B1A2-47E4-84EC-6C4EBCD6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1" y="5472545"/>
            <a:ext cx="1234899" cy="12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3" y="645106"/>
            <a:ext cx="6181067" cy="1259894"/>
          </a:xfrm>
        </p:spPr>
        <p:txBody>
          <a:bodyPr>
            <a:normAutofit/>
          </a:bodyPr>
          <a:lstStyle/>
          <a:p>
            <a:pPr marL="0" indent="0"/>
            <a:r>
              <a:rPr lang="sk-SK" b="1" i="1" dirty="0"/>
              <a:t>Deti a mladí s potrebami</a:t>
            </a:r>
            <a:endParaRPr lang="sk-S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626678"/>
            <a:ext cx="3853502" cy="4266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r>
              <a:rPr lang="sk-SK" sz="2400" b="1" dirty="0"/>
              <a:t>V mladších ročníkoch môže toto číslo byť ešte vyššie, </a:t>
            </a:r>
          </a:p>
          <a:p>
            <a:r>
              <a:rPr lang="sk-SK" sz="2400" b="1" dirty="0"/>
              <a:t>Počet žiakov s výchovno-vzdelávacími problémami je každým rokom vyšší, aj disfunkcie – </a:t>
            </a:r>
            <a:r>
              <a:rPr lang="sk-SK" sz="2400" b="1" dirty="0" err="1"/>
              <a:t>dyslexia</a:t>
            </a:r>
            <a:r>
              <a:rPr lang="sk-SK" sz="2400" b="1" dirty="0"/>
              <a:t>, </a:t>
            </a:r>
            <a:r>
              <a:rPr lang="sk-SK" sz="2400" b="1" dirty="0" err="1"/>
              <a:t>dysgrafia</a:t>
            </a:r>
            <a:r>
              <a:rPr lang="sk-SK" sz="2400" b="1" dirty="0"/>
              <a:t>, porucha pozornosti, psychické poruchy a pod.</a:t>
            </a:r>
          </a:p>
          <a:p>
            <a:endParaRPr lang="sk-SK" sz="24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896D43D-8718-4C03-A926-F79FE1E749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1626677"/>
            <a:ext cx="6763725" cy="4586217"/>
          </a:xfrm>
          <a:prstGeom prst="rect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2E8E9FE-679B-4829-B3A5-2A4D80F1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2" y="5892853"/>
            <a:ext cx="812980" cy="8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 marL="0" indent="0"/>
            <a:r>
              <a:rPr lang="sk-SK" b="1" i="1" dirty="0"/>
              <a:t>Flexibilný trh práce</a:t>
            </a:r>
            <a:endParaRPr lang="sk-S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sz="2400" b="1" dirty="0"/>
              <a:t>Pri nedostatku pracovníkov vťahuje aj </a:t>
            </a:r>
          </a:p>
          <a:p>
            <a:pPr marL="0" indent="0">
              <a:buNone/>
            </a:pPr>
            <a:r>
              <a:rPr lang="sk-SK" sz="2400" b="1" dirty="0"/>
              <a:t>menej schopných, </a:t>
            </a:r>
          </a:p>
          <a:p>
            <a:pPr marL="0" indent="0">
              <a:buNone/>
            </a:pPr>
            <a:r>
              <a:rPr lang="sk-SK" sz="2400" b="1" dirty="0"/>
              <a:t>s postihom </a:t>
            </a:r>
          </a:p>
          <a:p>
            <a:pPr marL="0" indent="0">
              <a:buNone/>
            </a:pPr>
            <a:r>
              <a:rPr lang="sk-SK" sz="2400" b="1" dirty="0"/>
              <a:t>upravuje podmienky </a:t>
            </a:r>
          </a:p>
          <a:p>
            <a:pPr marL="0" indent="0">
              <a:buNone/>
            </a:pPr>
            <a:r>
              <a:rPr lang="sk-SK" sz="2400" b="1" dirty="0"/>
              <a:t>– finančné, časové, organizačné, kvalitatívne, atď.</a:t>
            </a:r>
            <a:endParaRPr lang="sk-SK" sz="2400" dirty="0"/>
          </a:p>
        </p:txBody>
      </p:sp>
      <p:pic>
        <p:nvPicPr>
          <p:cNvPr id="7" name="Obrázok 6" descr="Výsledok vyhľadávania obrázkov pre dopyt výška nezamestnanosti 2019">
            <a:extLst>
              <a:ext uri="{FF2B5EF4-FFF2-40B4-BE49-F238E27FC236}">
                <a16:creationId xmlns:a16="http://schemas.microsoft.com/office/drawing/2014/main" id="{AAEA8EA4-E37D-449B-8A99-EC6702559D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856" y="645106"/>
            <a:ext cx="5247747" cy="5247747"/>
          </a:xfrm>
          <a:prstGeom prst="rect">
            <a:avLst/>
          </a:prstGeom>
          <a:noFill/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DBAAF75-233C-4A02-9BDC-BD4BB093E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2" y="5749635"/>
            <a:ext cx="956746" cy="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 marL="0" indent="0"/>
            <a:r>
              <a:rPr lang="sk-SK" sz="3300" b="1" i="1" dirty="0"/>
              <a:t>Cena práce a cena robotov</a:t>
            </a:r>
            <a:endParaRPr lang="sk-SK" sz="3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sz="2400" b="1" dirty="0"/>
              <a:t>Ľudí bude treba stále menej, zato lepšie vzdelaných a kvalitnejších</a:t>
            </a:r>
            <a:endParaRPr lang="sk-SK" sz="2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AECD303-1BBF-4817-A050-8E0037457E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451" y="640080"/>
            <a:ext cx="6347761" cy="5252773"/>
          </a:xfrm>
          <a:prstGeom prst="rect">
            <a:avLst/>
          </a:prstGeom>
          <a:noFill/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61304D2-3045-413D-9135-96D91DF78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1" y="5694217"/>
            <a:ext cx="1012377" cy="10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5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05" y="623496"/>
            <a:ext cx="8911687" cy="752203"/>
          </a:xfrm>
        </p:spPr>
        <p:txBody>
          <a:bodyPr>
            <a:normAutofit/>
          </a:bodyPr>
          <a:lstStyle/>
          <a:p>
            <a:pPr marL="0" indent="0"/>
            <a:r>
              <a:rPr lang="sk-SK" b="1" i="1" dirty="0"/>
              <a:t>Postup – jedno s druhým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27" y="1408412"/>
            <a:ext cx="7773373" cy="485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pPr lvl="0"/>
            <a:r>
              <a:rPr lang="sk-SK" sz="2400" b="1" dirty="0"/>
              <a:t>Posilniť trh práce, aby zobral čo najviac ľudí</a:t>
            </a:r>
          </a:p>
          <a:p>
            <a:pPr lvl="0"/>
            <a:r>
              <a:rPr lang="sk-SK" sz="2400" b="1" dirty="0"/>
              <a:t>Motivovať firmy, aby sa nebránili ľudí zobrať</a:t>
            </a:r>
          </a:p>
          <a:p>
            <a:pPr lvl="0"/>
            <a:r>
              <a:rPr lang="sk-SK" sz="2400" b="1" dirty="0"/>
              <a:t>Odstrániť bariéry pre ľudí so ZŤP, ktoré im bránia dostať sa na trh práce</a:t>
            </a:r>
          </a:p>
          <a:p>
            <a:pPr lvl="0"/>
            <a:r>
              <a:rPr lang="sk-SK" sz="2400" b="1" dirty="0"/>
              <a:t>Upraviť pracovné podmienky, aby pracujúci mohol bariéry prekonať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A694516-9DF5-4FEA-ACC8-215167296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1" y="5943599"/>
            <a:ext cx="762039" cy="7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05" y="623496"/>
            <a:ext cx="8911687" cy="752203"/>
          </a:xfrm>
        </p:spPr>
        <p:txBody>
          <a:bodyPr>
            <a:normAutofit/>
          </a:bodyPr>
          <a:lstStyle/>
          <a:p>
            <a:pPr marL="0" indent="0"/>
            <a:r>
              <a:rPr lang="sk-SK" b="1" dirty="0"/>
              <a:t>Bariéry – čo s nimi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27" y="1408412"/>
            <a:ext cx="5792173" cy="485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pPr lvl="0"/>
            <a:r>
              <a:rPr lang="sk-SK" sz="2400" b="1" dirty="0"/>
              <a:t>Doprava, prístup, stavebné bariéry</a:t>
            </a:r>
          </a:p>
          <a:p>
            <a:pPr lvl="0"/>
            <a:r>
              <a:rPr lang="sk-SK" sz="2400" b="1" dirty="0"/>
              <a:t>Zdravotné bariéry </a:t>
            </a:r>
          </a:p>
          <a:p>
            <a:pPr lvl="0"/>
            <a:r>
              <a:rPr lang="sk-SK" sz="2400" b="1" dirty="0"/>
              <a:t>Psychické bariéry – výkon, výdrž, koncentrácia, stabilita výkonu, kvality, sebaovládanie, tímová  práca, disciplína, </a:t>
            </a:r>
          </a:p>
          <a:p>
            <a:pPr lvl="0"/>
            <a:r>
              <a:rPr lang="sk-SK" sz="2400" b="1" dirty="0"/>
              <a:t>Hygienické bariéry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509CF6A-CFFD-4324-89B5-FD40C24A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2" y="5971309"/>
            <a:ext cx="734224" cy="7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AB2EC-AEEC-4698-8E15-232A044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05" y="623496"/>
            <a:ext cx="8911687" cy="752203"/>
          </a:xfrm>
        </p:spPr>
        <p:txBody>
          <a:bodyPr>
            <a:normAutofit/>
          </a:bodyPr>
          <a:lstStyle/>
          <a:p>
            <a:pPr lvl="0"/>
            <a:r>
              <a:rPr lang="sk-SK" b="1" dirty="0"/>
              <a:t>Riešenia – čo pomôže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80328B-2186-414C-9995-EF1E0438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27" y="1408412"/>
            <a:ext cx="5792173" cy="4852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 </a:t>
            </a:r>
          </a:p>
          <a:p>
            <a:pPr lvl="0"/>
            <a:r>
              <a:rPr lang="sk-SK" sz="2400" b="1" dirty="0"/>
              <a:t>Skrátený pracovný úväzok,</a:t>
            </a:r>
          </a:p>
          <a:p>
            <a:pPr lvl="0"/>
            <a:r>
              <a:rPr lang="sk-SK" sz="2400" b="1" dirty="0"/>
              <a:t>Koučing, </a:t>
            </a:r>
            <a:r>
              <a:rPr lang="sk-SK" sz="2400" b="1" dirty="0" err="1"/>
              <a:t>mentoring</a:t>
            </a:r>
            <a:r>
              <a:rPr lang="sk-SK" sz="2400" b="1" dirty="0"/>
              <a:t>, </a:t>
            </a:r>
          </a:p>
          <a:p>
            <a:pPr lvl="0"/>
            <a:r>
              <a:rPr lang="sk-SK" sz="2400" b="1" dirty="0"/>
              <a:t>Ergonomické pomôcky, </a:t>
            </a:r>
          </a:p>
          <a:p>
            <a:pPr lvl="0"/>
            <a:r>
              <a:rPr lang="sk-SK" sz="2400" b="1" dirty="0"/>
              <a:t>Toaletné a hygienické potreby,</a:t>
            </a:r>
          </a:p>
          <a:p>
            <a:pPr lvl="0"/>
            <a:r>
              <a:rPr lang="sk-SK" sz="2400" b="1" dirty="0"/>
              <a:t>Finančné zvýhodnenie zapojenia postihnutých, nie povinnosť</a:t>
            </a:r>
          </a:p>
          <a:p>
            <a:pPr lvl="0"/>
            <a:r>
              <a:rPr lang="sk-SK" sz="2400" b="1" dirty="0"/>
              <a:t>Chránené pracoviská, daňové zvýhodnenia</a:t>
            </a:r>
          </a:p>
          <a:p>
            <a:pPr lvl="0"/>
            <a:r>
              <a:rPr lang="sk-SK" sz="2400" b="1" dirty="0"/>
              <a:t>Kurzy, vzdelávanie, školenia, zvyšovanie kvalifikácie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52FF72E-EC6E-45A5-B603-1B42778F6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24" y="5555673"/>
            <a:ext cx="942838" cy="9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73489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339</Words>
  <Application>Microsoft Office PowerPoint</Application>
  <PresentationFormat>Širokouhlá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Dym</vt:lpstr>
      <vt:lpstr>Zapojenie ťažko zdravotne postihnutých do trhu práce</vt:lpstr>
      <vt:lpstr>Ako na to?</vt:lpstr>
      <vt:lpstr>Nenápadne iní</vt:lpstr>
      <vt:lpstr>Deti a mladí s potrebami</vt:lpstr>
      <vt:lpstr>Flexibilný trh práce</vt:lpstr>
      <vt:lpstr>Cena práce a cena robotov</vt:lpstr>
      <vt:lpstr>Postup – jedno s druhým</vt:lpstr>
      <vt:lpstr>Bariéry – čo s nimi</vt:lpstr>
      <vt:lpstr>Riešenia – čo pomôže</vt:lpstr>
      <vt:lpstr>Neriešenia – ako ide štát vzorom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Zapojenie ťažko zdravotne postihnutých do trhu práce</dc:title>
  <dc:creator>Peter Kremsky</dc:creator>
  <cp:lastModifiedBy>Peter Kremsky</cp:lastModifiedBy>
  <cp:revision>3</cp:revision>
  <cp:lastPrinted>2019-11-06T15:03:25Z</cp:lastPrinted>
  <dcterms:created xsi:type="dcterms:W3CDTF">2019-11-06T14:49:21Z</dcterms:created>
  <dcterms:modified xsi:type="dcterms:W3CDTF">2019-11-06T15:06:40Z</dcterms:modified>
</cp:coreProperties>
</file>