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</p:sldMasterIdLst>
  <p:notesMasterIdLst>
    <p:notesMasterId r:id="rId19"/>
  </p:notesMasterIdLst>
  <p:sldIdLst>
    <p:sldId id="256" r:id="rId8"/>
    <p:sldId id="257" r:id="rId9"/>
    <p:sldId id="258" r:id="rId10"/>
    <p:sldId id="266" r:id="rId11"/>
    <p:sldId id="259" r:id="rId12"/>
    <p:sldId id="260" r:id="rId13"/>
    <p:sldId id="261" r:id="rId14"/>
    <p:sldId id="262" r:id="rId15"/>
    <p:sldId id="263" r:id="rId16"/>
    <p:sldId id="264" r:id="rId17"/>
    <p:sldId id="265" r:id="rId18"/>
  </p:sldIdLst>
  <p:sldSz cx="9144000" cy="5143500" type="screen16x9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2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5FD66-FEE1-4049-8AF2-871A8CE65597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3EB03-0EB0-4DFC-921B-C8195295E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4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3EB03-0EB0-4DFC-921B-C8195295ED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42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5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9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9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23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23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23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23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27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27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27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27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020053"/>
              </a:solidFill>
              <a:latin typeface="Geomanis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;p1"/>
          <p:cNvPicPr/>
          <p:nvPr/>
        </p:nvPicPr>
        <p:blipFill>
          <a:blip r:embed="rId14"/>
          <a:stretch/>
        </p:blipFill>
        <p:spPr>
          <a:xfrm>
            <a:off x="4689000" y="4316040"/>
            <a:ext cx="4478400" cy="826560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>
          <a:xfrm>
            <a:off x="0" y="5045760"/>
            <a:ext cx="9142920" cy="96840"/>
          </a:xfrm>
          <a:prstGeom prst="rect">
            <a:avLst/>
          </a:prstGeom>
          <a:solidFill>
            <a:srgbClr val="00BC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sk-SK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9;p1"/>
          <p:cNvPicPr/>
          <p:nvPr/>
        </p:nvPicPr>
        <p:blipFill>
          <a:blip r:embed="rId14"/>
          <a:stretch/>
        </p:blipFill>
        <p:spPr>
          <a:xfrm>
            <a:off x="4689000" y="4316040"/>
            <a:ext cx="4478400" cy="826560"/>
          </a:xfrm>
          <a:prstGeom prst="rect">
            <a:avLst/>
          </a:prstGeom>
          <a:ln>
            <a:noFill/>
          </a:ln>
        </p:spPr>
      </p:pic>
      <p:sp>
        <p:nvSpPr>
          <p:cNvPr id="41" name="CustomShape 1"/>
          <p:cNvSpPr/>
          <p:nvPr/>
        </p:nvSpPr>
        <p:spPr>
          <a:xfrm>
            <a:off x="4139280" y="0"/>
            <a:ext cx="5003640" cy="5142600"/>
          </a:xfrm>
          <a:prstGeom prst="rect">
            <a:avLst/>
          </a:prstGeom>
          <a:solidFill>
            <a:srgbClr val="00BC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sk-SK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9;p1"/>
          <p:cNvPicPr/>
          <p:nvPr/>
        </p:nvPicPr>
        <p:blipFill>
          <a:blip r:embed="rId14"/>
          <a:stretch/>
        </p:blipFill>
        <p:spPr>
          <a:xfrm>
            <a:off x="4689000" y="4316040"/>
            <a:ext cx="4478400" cy="826560"/>
          </a:xfrm>
          <a:prstGeom prst="rect">
            <a:avLst/>
          </a:prstGeom>
          <a:ln>
            <a:noFill/>
          </a:ln>
        </p:spPr>
      </p:pic>
      <p:sp>
        <p:nvSpPr>
          <p:cNvPr id="81" name="CustomShape 1"/>
          <p:cNvSpPr/>
          <p:nvPr/>
        </p:nvSpPr>
        <p:spPr>
          <a:xfrm>
            <a:off x="0" y="5045760"/>
            <a:ext cx="9142920" cy="96840"/>
          </a:xfrm>
          <a:prstGeom prst="rect">
            <a:avLst/>
          </a:prstGeom>
          <a:solidFill>
            <a:srgbClr val="00BC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sk-SK" sz="4400" b="0" strike="noStrike" spc="-1">
                <a:solidFill>
                  <a:srgbClr val="EF3340"/>
                </a:solidFill>
                <a:latin typeface="Geomanist"/>
              </a:rPr>
              <a:t>Click to edit the title text format</a:t>
            </a: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solidFill>
                  <a:srgbClr val="020053"/>
                </a:solidFill>
                <a:latin typeface="Geomanist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800" b="0" strike="noStrike" spc="-1">
                <a:solidFill>
                  <a:srgbClr val="020053"/>
                </a:solidFill>
                <a:latin typeface="Geomanist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>
                <a:solidFill>
                  <a:srgbClr val="020053"/>
                </a:solidFill>
                <a:latin typeface="Geomanist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000" b="0" strike="noStrike" spc="-1">
                <a:solidFill>
                  <a:srgbClr val="020053"/>
                </a:solidFill>
                <a:latin typeface="Geomanist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20053"/>
                </a:solidFill>
                <a:latin typeface="Geomanist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20053"/>
                </a:solidFill>
                <a:latin typeface="Geomanist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20053"/>
                </a:solidFill>
                <a:latin typeface="Geomanist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9;p1"/>
          <p:cNvPicPr/>
          <p:nvPr/>
        </p:nvPicPr>
        <p:blipFill>
          <a:blip r:embed="rId14"/>
          <a:stretch/>
        </p:blipFill>
        <p:spPr>
          <a:xfrm>
            <a:off x="4689000" y="4316040"/>
            <a:ext cx="4478400" cy="826560"/>
          </a:xfrm>
          <a:prstGeom prst="rect">
            <a:avLst/>
          </a:prstGeom>
          <a:ln>
            <a:noFill/>
          </a:ln>
        </p:spPr>
      </p:pic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sk-SK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9;p1"/>
          <p:cNvPicPr/>
          <p:nvPr/>
        </p:nvPicPr>
        <p:blipFill>
          <a:blip r:embed="rId14"/>
          <a:stretch/>
        </p:blipFill>
        <p:spPr>
          <a:xfrm>
            <a:off x="4689000" y="4316040"/>
            <a:ext cx="4478400" cy="826560"/>
          </a:xfrm>
          <a:prstGeom prst="rect">
            <a:avLst/>
          </a:prstGeom>
          <a:ln>
            <a:noFill/>
          </a:ln>
        </p:spPr>
      </p:pic>
      <p:sp>
        <p:nvSpPr>
          <p:cNvPr id="160" name="CustomShape 1"/>
          <p:cNvSpPr/>
          <p:nvPr/>
        </p:nvSpPr>
        <p:spPr>
          <a:xfrm flipH="1">
            <a:off x="7595280" y="460080"/>
            <a:ext cx="1080720" cy="1123920"/>
          </a:xfrm>
          <a:custGeom>
            <a:avLst/>
            <a:gdLst/>
            <a:ahLst/>
            <a:cxnLst/>
            <a:rect l="l" t="t" r="r" b="b"/>
            <a:pathLst>
              <a:path w="43265" h="44998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440">
            <a:solidFill>
              <a:srgbClr val="FF005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CustomShape 2"/>
          <p:cNvSpPr/>
          <p:nvPr/>
        </p:nvSpPr>
        <p:spPr>
          <a:xfrm rot="10800000" flipH="1">
            <a:off x="1511280" y="3412080"/>
            <a:ext cx="1080720" cy="1123920"/>
          </a:xfrm>
          <a:custGeom>
            <a:avLst/>
            <a:gdLst/>
            <a:ahLst/>
            <a:cxnLst/>
            <a:rect l="l" t="t" r="r" b="b"/>
            <a:pathLst>
              <a:path w="43265" h="44998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440">
            <a:solidFill>
              <a:srgbClr val="00BC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sk-SK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9;p1"/>
          <p:cNvPicPr/>
          <p:nvPr/>
        </p:nvPicPr>
        <p:blipFill>
          <a:blip r:embed="rId14"/>
          <a:stretch/>
        </p:blipFill>
        <p:spPr>
          <a:xfrm>
            <a:off x="4689000" y="4316040"/>
            <a:ext cx="4478400" cy="826560"/>
          </a:xfrm>
          <a:prstGeom prst="rect">
            <a:avLst/>
          </a:prstGeom>
          <a:ln>
            <a:noFill/>
          </a:ln>
        </p:spPr>
      </p:pic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sk-SK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latin typeface="Arial"/>
              </a:rPr>
              <a:t>Seventh Outline Level</a:t>
            </a: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9;p1"/>
          <p:cNvPicPr/>
          <p:nvPr/>
        </p:nvPicPr>
        <p:blipFill>
          <a:blip r:embed="rId14"/>
          <a:stretch/>
        </p:blipFill>
        <p:spPr>
          <a:xfrm>
            <a:off x="4689000" y="4316040"/>
            <a:ext cx="4478400" cy="826560"/>
          </a:xfrm>
          <a:prstGeom prst="rect">
            <a:avLst/>
          </a:prstGeom>
          <a:ln>
            <a:noFill/>
          </a:ln>
        </p:spPr>
      </p:pic>
      <p:sp>
        <p:nvSpPr>
          <p:cNvPr id="241" name="CustomShape 1"/>
          <p:cNvSpPr/>
          <p:nvPr/>
        </p:nvSpPr>
        <p:spPr>
          <a:xfrm>
            <a:off x="0" y="5045760"/>
            <a:ext cx="9142920" cy="96840"/>
          </a:xfrm>
          <a:prstGeom prst="rect">
            <a:avLst/>
          </a:prstGeom>
          <a:solidFill>
            <a:srgbClr val="00BC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2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sk-SK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alenik.sk/" TargetMode="Externa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lenik.sk/komunitne-sluzby" TargetMode="Externa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2664000" y="1584000"/>
            <a:ext cx="5687640" cy="153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3000" b="0" strike="noStrike" spc="-1" dirty="0">
                <a:solidFill>
                  <a:srgbClr val="00005E"/>
                </a:solidFill>
                <a:latin typeface="Proxima Nova Extrabold"/>
                <a:ea typeface="Proxima Nova Extrabold"/>
              </a:rPr>
              <a:t>Podpora zapojenia </a:t>
            </a:r>
          </a:p>
          <a:p>
            <a:pPr algn="ctr">
              <a:lnSpc>
                <a:spcPct val="100000"/>
              </a:lnSpc>
            </a:pPr>
            <a:r>
              <a:rPr lang="sk-SK" sz="3000" b="0" strike="noStrike" spc="-1" dirty="0">
                <a:solidFill>
                  <a:srgbClr val="00005E"/>
                </a:solidFill>
                <a:latin typeface="Proxima Nova Extrabold"/>
                <a:ea typeface="Proxima Nova Extrabold"/>
              </a:rPr>
              <a:t>ťažko zdravotne postihnutých </a:t>
            </a:r>
          </a:p>
          <a:p>
            <a:pPr algn="ctr">
              <a:lnSpc>
                <a:spcPct val="100000"/>
              </a:lnSpc>
            </a:pPr>
            <a:r>
              <a:rPr lang="sk-SK" sz="3000" b="0" strike="noStrike" spc="-1" dirty="0">
                <a:solidFill>
                  <a:srgbClr val="00005E"/>
                </a:solidFill>
                <a:latin typeface="Proxima Nova Extrabold"/>
                <a:ea typeface="Proxima Nova Extrabold"/>
              </a:rPr>
              <a:t>do trhu práce</a:t>
            </a:r>
            <a:endParaRPr lang="sk-SK" sz="3000" b="0" strike="noStrike" spc="-1" dirty="0">
              <a:latin typeface="Arial"/>
            </a:endParaRPr>
          </a:p>
        </p:txBody>
      </p:sp>
      <p:sp>
        <p:nvSpPr>
          <p:cNvPr id="281" name="CustomShape 2"/>
          <p:cNvSpPr/>
          <p:nvPr/>
        </p:nvSpPr>
        <p:spPr>
          <a:xfrm>
            <a:off x="1632857" y="3907800"/>
            <a:ext cx="4187372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1800" b="1" strike="noStrike" spc="-1" dirty="0">
                <a:solidFill>
                  <a:srgbClr val="00005E"/>
                </a:solidFill>
                <a:latin typeface="Proxima Nova"/>
                <a:ea typeface="Proxima Nova"/>
              </a:rPr>
              <a:t>Michal Páleník</a:t>
            </a:r>
            <a:r>
              <a:rPr lang="en-US" sz="1800" b="1" strike="noStrike" spc="-1" dirty="0">
                <a:solidFill>
                  <a:srgbClr val="00005E"/>
                </a:solidFill>
                <a:latin typeface="Proxima Nova"/>
                <a:ea typeface="Proxima Nova"/>
              </a:rPr>
              <a:t> &amp; Tom</a:t>
            </a:r>
            <a:r>
              <a:rPr lang="sk-SK" sz="1800" b="1" strike="noStrike" spc="-1" dirty="0" err="1">
                <a:solidFill>
                  <a:srgbClr val="00005E"/>
                </a:solidFill>
                <a:latin typeface="Proxima Nova"/>
                <a:ea typeface="Proxima Nova"/>
              </a:rPr>
              <a:t>áš</a:t>
            </a:r>
            <a:r>
              <a:rPr lang="sk-SK" sz="1800" b="1" strike="noStrike" spc="-1" dirty="0">
                <a:solidFill>
                  <a:srgbClr val="00005E"/>
                </a:solidFill>
                <a:latin typeface="Proxima Nova"/>
                <a:ea typeface="Proxima Nova"/>
              </a:rPr>
              <a:t> </a:t>
            </a:r>
            <a:r>
              <a:rPr lang="sk-SK" sz="1800" b="1" strike="noStrike" spc="-1" dirty="0" err="1">
                <a:solidFill>
                  <a:srgbClr val="00005E"/>
                </a:solidFill>
                <a:latin typeface="Proxima Nova"/>
                <a:ea typeface="Proxima Nova"/>
              </a:rPr>
              <a:t>Halász</a:t>
            </a:r>
            <a:endParaRPr lang="sk-SK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1" strike="noStrike" spc="-1" dirty="0">
                <a:solidFill>
                  <a:srgbClr val="00005E"/>
                </a:solidFill>
                <a:latin typeface="Proxima Nova"/>
                <a:ea typeface="Proxima Nova"/>
              </a:rPr>
              <a:t>6. 11. 2019</a:t>
            </a:r>
            <a:endParaRPr lang="sk-SK" sz="1800" b="0" strike="noStrike" spc="-1" dirty="0">
              <a:latin typeface="Arial"/>
            </a:endParaRPr>
          </a:p>
        </p:txBody>
      </p:sp>
      <p:sp>
        <p:nvSpPr>
          <p:cNvPr id="282" name="TextShape 3"/>
          <p:cNvSpPr txBox="1"/>
          <p:nvPr/>
        </p:nvSpPr>
        <p:spPr>
          <a:xfrm>
            <a:off x="4519080" y="2477520"/>
            <a:ext cx="180720" cy="232560"/>
          </a:xfrm>
          <a:prstGeom prst="rect">
            <a:avLst/>
          </a:prstGeom>
          <a:noFill/>
          <a:ln>
            <a:noFill/>
          </a:ln>
        </p:spPr>
      </p:sp>
      <p:pic>
        <p:nvPicPr>
          <p:cNvPr id="283" name="logo-koalicia-1.svg"/>
          <p:cNvPicPr/>
          <p:nvPr/>
        </p:nvPicPr>
        <p:blipFill>
          <a:blip r:embed="rId2"/>
          <a:stretch/>
        </p:blipFill>
        <p:spPr>
          <a:xfrm>
            <a:off x="325080" y="0"/>
            <a:ext cx="1762920" cy="1245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Shape 1"/>
          <p:cNvSpPr txBox="1"/>
          <p:nvPr/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sk-SK" sz="4400" b="0" strike="noStrike" spc="-1">
                <a:solidFill>
                  <a:srgbClr val="EF3340"/>
                </a:solidFill>
                <a:latin typeface="Geomanist"/>
              </a:rPr>
              <a:t>iná pomoc</a:t>
            </a:r>
          </a:p>
        </p:txBody>
      </p:sp>
      <p:sp>
        <p:nvSpPr>
          <p:cNvPr id="303" name="TextShape 2"/>
          <p:cNvSpPr txBox="1"/>
          <p:nvPr/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75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 dirty="0">
                <a:solidFill>
                  <a:srgbClr val="020053"/>
                </a:solidFill>
                <a:latin typeface="Geomanist"/>
              </a:rPr>
              <a:t>zjednotenie posudkovej činnosti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 dirty="0">
                <a:solidFill>
                  <a:srgbClr val="020053"/>
                </a:solidFill>
                <a:latin typeface="Geomanist"/>
              </a:rPr>
              <a:t>systém včasnej pomoci pre rodičov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 dirty="0">
                <a:solidFill>
                  <a:srgbClr val="020053"/>
                </a:solidFill>
                <a:latin typeface="Geomanist"/>
              </a:rPr>
              <a:t>zvyšovanie </a:t>
            </a:r>
            <a:r>
              <a:rPr lang="sk-SK" sz="2400" b="0" strike="noStrike" spc="-1" dirty="0" err="1">
                <a:solidFill>
                  <a:srgbClr val="020053"/>
                </a:solidFill>
                <a:latin typeface="Geomanist"/>
              </a:rPr>
              <a:t>inv</a:t>
            </a:r>
            <a:r>
              <a:rPr lang="sk-SK" sz="2400" b="0" strike="noStrike" spc="-1" dirty="0">
                <a:solidFill>
                  <a:srgbClr val="020053"/>
                </a:solidFill>
                <a:latin typeface="Geomanist"/>
              </a:rPr>
              <a:t> dôchodku podľa počtu odpracovaných rokov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 dirty="0">
                <a:solidFill>
                  <a:srgbClr val="020053"/>
                </a:solidFill>
                <a:latin typeface="Geomanist"/>
              </a:rPr>
              <a:t>podpora voľnočasových aktivít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 dirty="0">
                <a:solidFill>
                  <a:srgbClr val="020053"/>
                </a:solidFill>
                <a:latin typeface="Geomanist"/>
              </a:rPr>
              <a:t>asistenti učiteľov a skutočne prístupné školstvo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Shape 1"/>
          <p:cNvSpPr txBox="1"/>
          <p:nvPr/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3200" b="0" strike="noStrike" spc="-1" dirty="0" err="1">
                <a:solidFill>
                  <a:srgbClr val="EF3340"/>
                </a:solidFill>
                <a:latin typeface="Geomanist"/>
              </a:rPr>
              <a:t>Zosta</a:t>
            </a:r>
            <a:r>
              <a:rPr lang="sk-SK" sz="3200" spc="-1" dirty="0" err="1">
                <a:solidFill>
                  <a:srgbClr val="EF3340"/>
                </a:solidFill>
                <a:latin typeface="Geomanist"/>
              </a:rPr>
              <a:t>ňme</a:t>
            </a:r>
            <a:r>
              <a:rPr lang="sk-SK" sz="3200" spc="-1" dirty="0">
                <a:solidFill>
                  <a:srgbClr val="EF3340"/>
                </a:solidFill>
                <a:latin typeface="Geomanist"/>
              </a:rPr>
              <a:t> v kontakte</a:t>
            </a:r>
            <a:endParaRPr lang="sk-SK" sz="3200" b="0" strike="noStrike" spc="-1" dirty="0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305" name="TextShape 2"/>
          <p:cNvSpPr txBox="1"/>
          <p:nvPr/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85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800" b="0" strike="noStrike" spc="-1" dirty="0">
                <a:solidFill>
                  <a:srgbClr val="020053"/>
                </a:solidFill>
                <a:latin typeface="Geomanist"/>
              </a:rPr>
              <a:t>Michal Páleník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800" b="0" strike="noStrike" spc="-1" dirty="0">
                <a:solidFill>
                  <a:srgbClr val="020053"/>
                </a:solidFill>
                <a:latin typeface="Geomanist"/>
                <a:hlinkClick r:id="rId2"/>
              </a:rPr>
              <a:t>www.palenik.sk</a:t>
            </a:r>
            <a:r>
              <a:rPr lang="sk-SK" sz="2800" b="0" strike="noStrike" spc="-1" dirty="0">
                <a:solidFill>
                  <a:srgbClr val="020053"/>
                </a:solidFill>
                <a:latin typeface="Geomanist"/>
              </a:rPr>
              <a:t> </a:t>
            </a:r>
          </a:p>
          <a:p>
            <a:pPr marL="108000">
              <a:spcBef>
                <a:spcPts val="1417"/>
              </a:spcBef>
              <a:buClr>
                <a:srgbClr val="000000"/>
              </a:buClr>
              <a:buSzPct val="45000"/>
            </a:pPr>
            <a:endParaRPr lang="sk-SK" sz="2800" b="0" strike="noStrike" spc="-1" dirty="0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800" b="0" strike="noStrike" spc="-1" dirty="0">
                <a:solidFill>
                  <a:srgbClr val="020053"/>
                </a:solidFill>
                <a:latin typeface="Geomanist"/>
              </a:rPr>
              <a:t>Tomáš </a:t>
            </a:r>
            <a:r>
              <a:rPr lang="sk-SK" sz="2800" b="0" strike="noStrike" spc="-1" dirty="0" err="1">
                <a:solidFill>
                  <a:srgbClr val="020053"/>
                </a:solidFill>
                <a:latin typeface="Geomanist"/>
              </a:rPr>
              <a:t>Halász</a:t>
            </a:r>
            <a:endParaRPr lang="sk-SK" sz="2800" b="0" strike="noStrike" spc="-1" dirty="0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800" b="0" strike="noStrike" spc="-1" dirty="0">
                <a:solidFill>
                  <a:srgbClr val="020053"/>
                </a:solidFill>
                <a:latin typeface="Geomanist"/>
                <a:hlinkClick r:id="rId2"/>
              </a:rPr>
              <a:t>www.tomashalasz.sk</a:t>
            </a:r>
            <a:r>
              <a:rPr lang="sk-SK" sz="2800" b="0" strike="noStrike" spc="-1" dirty="0">
                <a:solidFill>
                  <a:srgbClr val="020053"/>
                </a:solidFill>
                <a:latin typeface="Geomanist"/>
              </a:rPr>
              <a:t> </a:t>
            </a:r>
          </a:p>
        </p:txBody>
      </p:sp>
      <p:pic>
        <p:nvPicPr>
          <p:cNvPr id="4" name="logo-koalicia-1.svg">
            <a:extLst>
              <a:ext uri="{FF2B5EF4-FFF2-40B4-BE49-F238E27FC236}">
                <a16:creationId xmlns:a16="http://schemas.microsoft.com/office/drawing/2014/main" id="{047C6393-A7D1-459D-9B37-B4AD0D8476A9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386388" y="1191634"/>
            <a:ext cx="1762920" cy="1245600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08C628-7C4C-4B72-A1BB-D7A6D202F20D}"/>
              </a:ext>
            </a:extLst>
          </p:cNvPr>
          <p:cNvSpPr txBox="1"/>
          <p:nvPr/>
        </p:nvSpPr>
        <p:spPr>
          <a:xfrm>
            <a:off x="5849257" y="2815771"/>
            <a:ext cx="2837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atin typeface="Geomanist" panose="02000503000000020004" pitchFamily="50" charset="0"/>
              </a:rPr>
              <a:t>www.ProgresivneSpolu.sk</a:t>
            </a:r>
            <a:endParaRPr lang="en-US" dirty="0">
              <a:latin typeface="Geomanist" panose="02000503000000020004" pitchFamily="50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1"/>
          <p:cNvSpPr/>
          <p:nvPr/>
        </p:nvSpPr>
        <p:spPr>
          <a:xfrm>
            <a:off x="2621700" y="1710714"/>
            <a:ext cx="3899880" cy="75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3000" b="1" strike="noStrike" spc="-1" dirty="0">
                <a:solidFill>
                  <a:schemeClr val="bg1"/>
                </a:solidFill>
                <a:latin typeface="Geomanist" panose="02000503000000020004" pitchFamily="50" charset="0"/>
                <a:ea typeface="Proxima Nova Extrabold"/>
              </a:rPr>
              <a:t>SOLIDARITA</a:t>
            </a:r>
            <a:endParaRPr lang="sk-SK" sz="3000" b="1" strike="noStrike" spc="-1" dirty="0">
              <a:solidFill>
                <a:schemeClr val="bg1"/>
              </a:solidFill>
              <a:latin typeface="Geomanist" panose="02000503000000020004" pitchFamily="50" charset="0"/>
            </a:endParaRPr>
          </a:p>
        </p:txBody>
      </p:sp>
      <p:sp>
        <p:nvSpPr>
          <p:cNvPr id="285" name="CustomShape 2"/>
          <p:cNvSpPr/>
          <p:nvPr/>
        </p:nvSpPr>
        <p:spPr>
          <a:xfrm>
            <a:off x="21960" y="2769120"/>
            <a:ext cx="4044240" cy="157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6" name="CustomShape 3"/>
          <p:cNvSpPr/>
          <p:nvPr/>
        </p:nvSpPr>
        <p:spPr>
          <a:xfrm>
            <a:off x="2503354" y="1602360"/>
            <a:ext cx="4413600" cy="434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sk-SK" sz="1600" b="0" strike="noStrike" spc="-1" dirty="0">
                <a:solidFill>
                  <a:srgbClr val="FFFFFF"/>
                </a:solidFill>
                <a:latin typeface="Open Sans"/>
                <a:ea typeface="Open Sans"/>
              </a:rPr>
              <a:t>Solidarita vyjadrená prostredníctvom </a:t>
            </a:r>
            <a:r>
              <a:rPr lang="sk-SK" sz="1600" b="0" strike="noStrike" spc="-1" dirty="0">
                <a:solidFill>
                  <a:srgbClr val="00005E"/>
                </a:solidFill>
                <a:latin typeface="Open Sans"/>
                <a:ea typeface="Open Sans"/>
              </a:rPr>
              <a:t>plnohodnotného začlenenia </a:t>
            </a:r>
            <a:r>
              <a:rPr lang="sk-SK" sz="1600" b="0" strike="noStrike" spc="-1" dirty="0">
                <a:solidFill>
                  <a:srgbClr val="FFFFFF"/>
                </a:solidFill>
                <a:latin typeface="Open Sans"/>
                <a:ea typeface="Open Sans"/>
              </a:rPr>
              <a:t>do každodenného života by mala byť súčasťou každej vyspelej spoločnosti.</a:t>
            </a:r>
            <a:endParaRPr lang="sk-SK" sz="1600" b="0" strike="noStrike" spc="-1" dirty="0">
              <a:latin typeface="Arial"/>
            </a:endParaRPr>
          </a:p>
        </p:txBody>
      </p:sp>
      <p:pic>
        <p:nvPicPr>
          <p:cNvPr id="287" name="Picture 286"/>
          <p:cNvPicPr/>
          <p:nvPr/>
        </p:nvPicPr>
        <p:blipFill>
          <a:blip r:embed="rId2"/>
          <a:stretch/>
        </p:blipFill>
        <p:spPr>
          <a:xfrm>
            <a:off x="0" y="0"/>
            <a:ext cx="9143280" cy="1602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Shape 1"/>
          <p:cNvSpPr txBox="1"/>
          <p:nvPr/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sk-SK" sz="4400" b="0" strike="noStrike" spc="-1">
                <a:solidFill>
                  <a:srgbClr val="EF3340"/>
                </a:solidFill>
                <a:latin typeface="Geomanist"/>
              </a:rPr>
              <a:t>čo je cieľom</a:t>
            </a:r>
          </a:p>
        </p:txBody>
      </p:sp>
      <p:sp>
        <p:nvSpPr>
          <p:cNvPr id="289" name="TextShape 2"/>
          <p:cNvSpPr txBox="1"/>
          <p:nvPr/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 dirty="0">
                <a:solidFill>
                  <a:srgbClr val="020053"/>
                </a:solidFill>
                <a:latin typeface="Geomanist"/>
              </a:rPr>
              <a:t>aby sme boli súdržná spoločnosť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 dirty="0">
                <a:solidFill>
                  <a:srgbClr val="020053"/>
                </a:solidFill>
                <a:latin typeface="Geomanist"/>
              </a:rPr>
              <a:t>aby ľudia boli zamestnaní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400" b="0" strike="noStrike" spc="-1" dirty="0">
                <a:solidFill>
                  <a:srgbClr val="020053"/>
                </a:solidFill>
                <a:latin typeface="Geomanist"/>
              </a:rPr>
              <a:t>na rozumných pracovných miestach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pc="-1" dirty="0">
                <a:solidFill>
                  <a:srgbClr val="020053"/>
                </a:solidFill>
                <a:latin typeface="Geomanist"/>
              </a:rPr>
              <a:t>aby </a:t>
            </a:r>
            <a:r>
              <a:rPr lang="sk-SK" sz="2400" spc="-1" dirty="0">
                <a:solidFill>
                  <a:srgbClr val="020053"/>
                </a:solidFill>
                <a:latin typeface="Geomanist"/>
              </a:rPr>
              <a:t>každý mohol naplniť svoj potenciál</a:t>
            </a:r>
            <a:r>
              <a:rPr lang="sk-SK" sz="2400" b="0" strike="noStrike" spc="-1" dirty="0">
                <a:solidFill>
                  <a:srgbClr val="020053"/>
                </a:solidFill>
                <a:latin typeface="Geomanist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F784029-02BB-42A2-92D6-235E19D8C4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916304"/>
              </p:ext>
            </p:extLst>
          </p:nvPr>
        </p:nvGraphicFramePr>
        <p:xfrm>
          <a:off x="1103086" y="208674"/>
          <a:ext cx="6670674" cy="4195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3" imgW="12190320" imgH="7631640" progId="">
                  <p:embed/>
                </p:oleObj>
              </mc:Choice>
              <mc:Fallback>
                <p:oleObj r:id="rId3" imgW="12190320" imgH="76316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3086" y="208674"/>
                        <a:ext cx="6670674" cy="4195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0410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extShape 1"/>
          <p:cNvSpPr txBox="1"/>
          <p:nvPr/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sk-SK" sz="4400" b="0" strike="noStrike" spc="-1">
                <a:solidFill>
                  <a:srgbClr val="EF3340"/>
                </a:solidFill>
                <a:latin typeface="Geomanist"/>
              </a:rPr>
              <a:t>súčasný stav:</a:t>
            </a:r>
          </a:p>
        </p:txBody>
      </p:sp>
      <p:sp>
        <p:nvSpPr>
          <p:cNvPr id="291" name="TextShape 2"/>
          <p:cNvSpPr txBox="1"/>
          <p:nvPr/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 dirty="0">
                <a:solidFill>
                  <a:srgbClr val="020053"/>
                </a:solidFill>
                <a:latin typeface="Geomanist"/>
              </a:rPr>
              <a:t>integrované zamestnanie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 dirty="0">
                <a:solidFill>
                  <a:srgbClr val="020053"/>
                </a:solidFill>
                <a:latin typeface="Geomanist"/>
              </a:rPr>
              <a:t>náhradné plnenie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 dirty="0">
                <a:solidFill>
                  <a:srgbClr val="020053"/>
                </a:solidFill>
                <a:latin typeface="Geomanist"/>
              </a:rPr>
              <a:t>povinný odvod</a:t>
            </a:r>
          </a:p>
        </p:txBody>
      </p:sp>
      <p:pic>
        <p:nvPicPr>
          <p:cNvPr id="292" name="Picture 291"/>
          <p:cNvPicPr/>
          <p:nvPr/>
        </p:nvPicPr>
        <p:blipFill>
          <a:blip r:embed="rId3"/>
          <a:stretch/>
        </p:blipFill>
        <p:spPr>
          <a:xfrm>
            <a:off x="4825080" y="1800000"/>
            <a:ext cx="4246920" cy="2388960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63C3B3-EBBD-4A3C-92D9-C4386DF17C03}"/>
              </a:ext>
            </a:extLst>
          </p:cNvPr>
          <p:cNvSpPr txBox="1"/>
          <p:nvPr/>
        </p:nvSpPr>
        <p:spPr>
          <a:xfrm>
            <a:off x="6618154" y="1894343"/>
            <a:ext cx="2068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manist" panose="02000503000000020004" pitchFamily="50" charset="0"/>
              </a:rPr>
              <a:t>N</a:t>
            </a:r>
            <a:r>
              <a:rPr lang="sk-SK" dirty="0" err="1">
                <a:latin typeface="Geomanist" panose="02000503000000020004" pitchFamily="50" charset="0"/>
              </a:rPr>
              <a:t>áklady</a:t>
            </a:r>
            <a:endParaRPr lang="en-US" dirty="0">
              <a:latin typeface="Geomanist" panose="02000503000000020004" pitchFamily="50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extShape 1"/>
          <p:cNvSpPr txBox="1"/>
          <p:nvPr/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sk-SK" sz="4400" b="0" strike="noStrike" spc="-1">
                <a:solidFill>
                  <a:srgbClr val="EF3340"/>
                </a:solidFill>
                <a:latin typeface="Geomanist"/>
              </a:rPr>
              <a:t>povinný odvod -&gt; pokuta</a:t>
            </a:r>
          </a:p>
        </p:txBody>
      </p:sp>
      <p:sp>
        <p:nvSpPr>
          <p:cNvPr id="294" name="TextShape 2"/>
          <p:cNvSpPr txBox="1"/>
          <p:nvPr/>
        </p:nvSpPr>
        <p:spPr>
          <a:xfrm>
            <a:off x="457200" y="1203480"/>
            <a:ext cx="4222800" cy="3764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 dirty="0">
                <a:solidFill>
                  <a:srgbClr val="020053"/>
                </a:solidFill>
                <a:latin typeface="Geomanist"/>
              </a:rPr>
              <a:t>ideálne, aby ich nikto neplatil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 dirty="0">
                <a:solidFill>
                  <a:srgbClr val="020053"/>
                </a:solidFill>
                <a:latin typeface="Geomanist"/>
              </a:rPr>
              <a:t>aby to bol daňovo neoprávnený náklad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 dirty="0">
                <a:solidFill>
                  <a:srgbClr val="020053"/>
                </a:solidFill>
                <a:latin typeface="Geomanist"/>
              </a:rPr>
              <a:t>aby so ja, ako potenciálny zákazník, o tom vedel</a:t>
            </a:r>
          </a:p>
        </p:txBody>
      </p:sp>
      <p:pic>
        <p:nvPicPr>
          <p:cNvPr id="295" name="Picture 294"/>
          <p:cNvPicPr/>
          <p:nvPr/>
        </p:nvPicPr>
        <p:blipFill>
          <a:blip r:embed="rId2"/>
          <a:stretch/>
        </p:blipFill>
        <p:spPr>
          <a:xfrm>
            <a:off x="5151960" y="1584000"/>
            <a:ext cx="3967560" cy="2231640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79DDD7-0D5C-4FCC-8FB0-70E8B8842BC6}"/>
              </a:ext>
            </a:extLst>
          </p:cNvPr>
          <p:cNvSpPr txBox="1"/>
          <p:nvPr/>
        </p:nvSpPr>
        <p:spPr>
          <a:xfrm>
            <a:off x="6618154" y="1584000"/>
            <a:ext cx="2068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manist" panose="02000503000000020004" pitchFamily="50" charset="0"/>
              </a:rPr>
              <a:t>N</a:t>
            </a:r>
            <a:r>
              <a:rPr lang="sk-SK" dirty="0" err="1">
                <a:latin typeface="Geomanist" panose="02000503000000020004" pitchFamily="50" charset="0"/>
              </a:rPr>
              <a:t>áklady</a:t>
            </a:r>
            <a:endParaRPr lang="en-US" dirty="0">
              <a:latin typeface="Geomanist" panose="02000503000000020004" pitchFamily="50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extShape 1"/>
          <p:cNvSpPr txBox="1"/>
          <p:nvPr/>
        </p:nvSpPr>
        <p:spPr>
          <a:xfrm>
            <a:off x="457200" y="74880"/>
            <a:ext cx="8229240" cy="111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sk-SK" sz="2800" b="0" strike="noStrike" spc="-1" dirty="0">
                <a:solidFill>
                  <a:srgbClr val="EF3340"/>
                </a:solidFill>
                <a:latin typeface="Geomanist"/>
              </a:rPr>
              <a:t>náhradné plnenie:</a:t>
            </a:r>
            <a:br>
              <a:rPr sz="2800" dirty="0"/>
            </a:br>
            <a:r>
              <a:rPr lang="sk-SK" sz="2800" b="0" strike="noStrike" spc="-1" dirty="0">
                <a:solidFill>
                  <a:srgbClr val="EF3340"/>
                </a:solidFill>
                <a:latin typeface="Geomanist"/>
              </a:rPr>
              <a:t>jednoduchšie a transparentne</a:t>
            </a:r>
          </a:p>
        </p:txBody>
      </p:sp>
      <p:sp>
        <p:nvSpPr>
          <p:cNvPr id="297" name="TextShape 2"/>
          <p:cNvSpPr txBox="1"/>
          <p:nvPr/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4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 dirty="0">
                <a:solidFill>
                  <a:srgbClr val="020053"/>
                </a:solidFill>
                <a:latin typeface="Geomanist"/>
              </a:rPr>
              <a:t>žiadne* kontroly od úradov práce, žiadne posudzovanie oprávnenosti, žiadne obmedzenie na priestory</a:t>
            </a:r>
            <a:endParaRPr lang="en-US" sz="2400" b="0" strike="noStrike" spc="-1" dirty="0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 dirty="0">
                <a:solidFill>
                  <a:srgbClr val="020053"/>
                </a:solidFill>
                <a:latin typeface="Geomanist"/>
              </a:rPr>
              <a:t>aby fungovalo ako outsourcing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 dirty="0">
                <a:solidFill>
                  <a:srgbClr val="020053"/>
                </a:solidFill>
                <a:latin typeface="Geomanist"/>
              </a:rPr>
              <a:t>návrh: suma na náhradné plnenie ako 2 násobok priemernej mzdy zamestnanca v danom podniku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extShape 1"/>
          <p:cNvSpPr txBox="1"/>
          <p:nvPr/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sk-SK" sz="4400" b="0" strike="noStrike" spc="-1">
                <a:solidFill>
                  <a:srgbClr val="EF3340"/>
                </a:solidFill>
                <a:latin typeface="Geomanist"/>
              </a:rPr>
              <a:t>náhradné plnenie: technika</a:t>
            </a:r>
          </a:p>
        </p:txBody>
      </p:sp>
      <p:sp>
        <p:nvSpPr>
          <p:cNvPr id="299" name="TextShape 2"/>
          <p:cNvSpPr txBox="1"/>
          <p:nvPr/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540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 dirty="0">
                <a:solidFill>
                  <a:srgbClr val="020053"/>
                </a:solidFill>
                <a:latin typeface="Geomanist"/>
              </a:rPr>
              <a:t>na faktúre od CHD/ISP/... budú 2 sumy: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800" b="0" strike="noStrike" spc="-1" dirty="0">
                <a:solidFill>
                  <a:srgbClr val="020053"/>
                </a:solidFill>
                <a:latin typeface="Geomanist"/>
              </a:rPr>
              <a:t>suma na zaplatenie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 dirty="0">
                <a:solidFill>
                  <a:srgbClr val="020053"/>
                </a:solidFill>
                <a:latin typeface="Geomanist"/>
              </a:rPr>
              <a:t>bude uhradená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800" b="0" strike="noStrike" spc="-1" dirty="0">
                <a:solidFill>
                  <a:srgbClr val="020053"/>
                </a:solidFill>
                <a:latin typeface="Geomanist"/>
              </a:rPr>
              <a:t>suma na účely náhradného plnenia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 dirty="0">
                <a:solidFill>
                  <a:srgbClr val="020053"/>
                </a:solidFill>
                <a:latin typeface="Geomanist"/>
              </a:rPr>
              <a:t>maximálne do výšky mzdových nákladov zamestnancov ŤZP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 dirty="0">
                <a:solidFill>
                  <a:srgbClr val="020053"/>
                </a:solidFill>
                <a:latin typeface="Geomanist"/>
              </a:rPr>
              <a:t>príklad: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800" b="0" strike="noStrike" spc="-1" dirty="0">
                <a:solidFill>
                  <a:srgbClr val="020053"/>
                </a:solidFill>
                <a:latin typeface="Geomanist"/>
              </a:rPr>
              <a:t>fakturujeme vám dodanie občerstvenia v sume 300€, z toho na účely náhradného plnenia 100€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 dirty="0">
                <a:solidFill>
                  <a:srgbClr val="020053"/>
                </a:solidFill>
                <a:latin typeface="Geomanist"/>
              </a:rPr>
              <a:t>100€ sú mzdy ŤZP zamestnancov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 dirty="0">
                <a:solidFill>
                  <a:srgbClr val="020053"/>
                </a:solidFill>
                <a:latin typeface="Geomanist"/>
              </a:rPr>
              <a:t>200€ sú materiál, doprava, ostatní zamestnanci, administratíva, bežný chod,...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Shape 1"/>
          <p:cNvSpPr txBox="1"/>
          <p:nvPr/>
        </p:nvSpPr>
        <p:spPr>
          <a:xfrm>
            <a:off x="457200" y="74880"/>
            <a:ext cx="8229240" cy="111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3200" spc="-1" dirty="0">
                <a:solidFill>
                  <a:srgbClr val="EF3340"/>
                </a:solidFill>
                <a:latin typeface="Geomanist"/>
              </a:rPr>
              <a:t>I</a:t>
            </a:r>
            <a:r>
              <a:rPr lang="sk-SK" sz="3200" b="0" strike="noStrike" spc="-1" dirty="0" err="1">
                <a:solidFill>
                  <a:srgbClr val="EF3340"/>
                </a:solidFill>
                <a:latin typeface="Geomanist"/>
              </a:rPr>
              <a:t>ntegrované</a:t>
            </a:r>
            <a:r>
              <a:rPr lang="sk-SK" sz="3200" b="0" strike="noStrike" spc="-1" dirty="0">
                <a:solidFill>
                  <a:srgbClr val="EF3340"/>
                </a:solidFill>
                <a:latin typeface="Geomanist"/>
              </a:rPr>
              <a:t> zamestnávanie: s pomocou</a:t>
            </a:r>
          </a:p>
        </p:txBody>
      </p:sp>
      <p:sp>
        <p:nvSpPr>
          <p:cNvPr id="301" name="TextShape 2"/>
          <p:cNvSpPr txBox="1"/>
          <p:nvPr/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75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 dirty="0">
                <a:solidFill>
                  <a:srgbClr val="020053"/>
                </a:solidFill>
                <a:latin typeface="Geomanist"/>
              </a:rPr>
              <a:t>najlepší spôsob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 dirty="0">
                <a:solidFill>
                  <a:srgbClr val="020053"/>
                </a:solidFill>
                <a:latin typeface="Geomanist"/>
              </a:rPr>
              <a:t>zavedieme komunitné služby ako podporných programov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000" b="0" strike="noStrike" spc="-1" dirty="0">
                <a:solidFill>
                  <a:srgbClr val="020053"/>
                </a:solidFill>
                <a:latin typeface="Geomanist"/>
              </a:rPr>
              <a:t>pomoc zamestnávateľovi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000" b="0" strike="noStrike" spc="-1" dirty="0">
                <a:solidFill>
                  <a:srgbClr val="020053"/>
                </a:solidFill>
                <a:latin typeface="Geomanist"/>
              </a:rPr>
              <a:t>pracovní asistenti a asistentky</a:t>
            </a:r>
          </a:p>
          <a:p>
            <a:pPr marL="864000" lvl="1" indent="-324000">
              <a:spcBef>
                <a:spcPts val="141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000" b="0" strike="noStrike" spc="-1" dirty="0">
                <a:solidFill>
                  <a:srgbClr val="020053"/>
                </a:solidFill>
                <a:latin typeface="Geomanist"/>
                <a:hlinkClick r:id="rId2"/>
              </a:rPr>
              <a:t>https://www.palenik.sk/komunitne-sluzby</a:t>
            </a:r>
            <a:endParaRPr lang="sk-SK" sz="2000" b="0" strike="noStrike" spc="-1" dirty="0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 dirty="0">
                <a:solidFill>
                  <a:srgbClr val="020053"/>
                </a:solidFill>
                <a:latin typeface="Geomanist"/>
              </a:rPr>
              <a:t>príspevok pre bezprostredných kolegov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B7B7B7"/>
      </a:dk2>
      <a:lt2>
        <a:srgbClr val="00BCFF"/>
      </a:lt2>
      <a:accent1>
        <a:srgbClr val="FF0052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B7B7B7"/>
      </a:dk2>
      <a:lt2>
        <a:srgbClr val="00BCFF"/>
      </a:lt2>
      <a:accent1>
        <a:srgbClr val="FF0052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B7B7B7"/>
      </a:dk2>
      <a:lt2>
        <a:srgbClr val="00BCFF"/>
      </a:lt2>
      <a:accent1>
        <a:srgbClr val="FF0052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B7B7B7"/>
      </a:dk2>
      <a:lt2>
        <a:srgbClr val="00BCFF"/>
      </a:lt2>
      <a:accent1>
        <a:srgbClr val="FF0052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B7B7B7"/>
      </a:dk2>
      <a:lt2>
        <a:srgbClr val="00BCFF"/>
      </a:lt2>
      <a:accent1>
        <a:srgbClr val="FF0052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B7B7B7"/>
      </a:dk2>
      <a:lt2>
        <a:srgbClr val="00BCFF"/>
      </a:lt2>
      <a:accent1>
        <a:srgbClr val="FF0052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B7B7B7"/>
      </a:dk2>
      <a:lt2>
        <a:srgbClr val="00BCFF"/>
      </a:lt2>
      <a:accent1>
        <a:srgbClr val="FF0052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</TotalTime>
  <Words>294</Words>
  <Application>Microsoft Office PowerPoint</Application>
  <PresentationFormat>On-screen Show (16:9)</PresentationFormat>
  <Paragraphs>57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Arial</vt:lpstr>
      <vt:lpstr>Calibri</vt:lpstr>
      <vt:lpstr>Geomanist</vt:lpstr>
      <vt:lpstr>Open Sans</vt:lpstr>
      <vt:lpstr>Proxima Nova</vt:lpstr>
      <vt:lpstr>Proxima Nova Extrabold</vt:lpstr>
      <vt:lpstr>Symbol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tomas</dc:creator>
  <dc:description/>
  <cp:lastModifiedBy>tomas</cp:lastModifiedBy>
  <cp:revision>20</cp:revision>
  <dcterms:modified xsi:type="dcterms:W3CDTF">2019-11-06T15:38:10Z</dcterms:modified>
  <dc:language>sk-SK</dc:language>
</cp:coreProperties>
</file>