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4" r:id="rId31"/>
    <p:sldId id="285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5E74D-0EDF-4008-A740-367B2B2208E7}" type="datetimeFigureOut">
              <a:rPr lang="sk-SK" smtClean="0"/>
              <a:pPr/>
              <a:t>27. 6. 2012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95A5B-0C54-4FF3-9E3E-715E33281FF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6A6BB3-9264-4EDE-AE6E-3A4C0D479D2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Efektívnosť vysokých škôl z pohľadu DEA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36096" y="4005064"/>
            <a:ext cx="3056384" cy="1343000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/>
              <a:t>Tomáš </a:t>
            </a:r>
            <a:r>
              <a:rPr lang="sk-SK" sz="2800" dirty="0" err="1" smtClean="0"/>
              <a:t>Miklošovič</a:t>
            </a:r>
            <a:endParaRPr lang="sk-SK" sz="2800" dirty="0" smtClean="0"/>
          </a:p>
          <a:p>
            <a:r>
              <a:rPr lang="sk-SK" sz="2800" dirty="0" smtClean="0"/>
              <a:t>EÚ SAV</a:t>
            </a:r>
            <a:endParaRPr lang="sk-SK" sz="2800" dirty="0"/>
          </a:p>
        </p:txBody>
      </p:sp>
      <p:pic>
        <p:nvPicPr>
          <p:cNvPr id="5" name="Obrázok 4" descr="eu_sav_logo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6093296"/>
            <a:ext cx="3524250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611560" y="1268760"/>
          <a:ext cx="7704856" cy="1706880"/>
        </p:xfrm>
        <a:graphic>
          <a:graphicData uri="http://schemas.openxmlformats.org/drawingml/2006/table">
            <a:tbl>
              <a:tblPr/>
              <a:tblGrid>
                <a:gridCol w="576064"/>
                <a:gridCol w="5832648"/>
                <a:gridCol w="1296144"/>
              </a:tblGrid>
              <a:tr h="162018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Umenie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Fakulta dramatických umení - Akadémia umení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AU_FDU</a:t>
                      </a:r>
                      <a:endParaRPr lang="sk-SK" sz="14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Fakulta múzických umení - Akadémia umení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4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Fakulta výtvarných umení - Akadémia umení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AU_FVU</a:t>
                      </a:r>
                      <a:endParaRPr lang="sk-SK" sz="14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Fakulta umení - Technická univerzita v KE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TU_FU</a:t>
                      </a:r>
                      <a:endParaRPr lang="sk-SK" sz="14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Divadelná fakulta - Vysoká škola múzických umení v BA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VSMU_DF</a:t>
                      </a:r>
                      <a:endParaRPr lang="sk-SK" sz="14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Filmová a televízna fakulta - Vysoká škola múzických umení v BA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VSMU_FTF</a:t>
                      </a:r>
                      <a:endParaRPr lang="sk-SK" sz="14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Hudobná a tanečná fakulta - Vysoká škola múzických umení v BA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VSMU_HTF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Vysoká škola výtvarných umení v BA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VSVU_FVU</a:t>
                      </a:r>
                      <a:endParaRPr lang="sk-SK" sz="14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26350" marR="2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uľka 10"/>
          <p:cNvGraphicFramePr>
            <a:graphicFrameLocks noGrp="1"/>
          </p:cNvGraphicFramePr>
          <p:nvPr/>
        </p:nvGraphicFramePr>
        <p:xfrm>
          <a:off x="611560" y="3284984"/>
          <a:ext cx="7704856" cy="2539885"/>
        </p:xfrm>
        <a:graphic>
          <a:graphicData uri="http://schemas.openxmlformats.org/drawingml/2006/table">
            <a:tbl>
              <a:tblPr/>
              <a:tblGrid>
                <a:gridCol w="576064"/>
                <a:gridCol w="5832648"/>
                <a:gridCol w="1296144"/>
              </a:tblGrid>
              <a:tr h="300520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Ostatné spoločenské vedy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medzinárodných vzťahov - Ekonomická univerzita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EU_FMV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3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európskych štúdií a regionálneho rozvoja - Slovenská poľnohospodárska univerzita v NT 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STU_FESRR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sociálno-ekonomických vzťahov - Trenčianska univerzita A. Dubčeka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TnUAD_FSEV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sociálnych a ekonomických vied - Univerzita Komenského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UK_FSEV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stredoeurópskych štúdií - Univerzita Konštantína Filozofa v NT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UKF_FSS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verejnej správy - Univerzita Pavla Jozefa Šafárika v KE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UPJS_FVS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masmediálnej komunikácie - Univerzita sv. Cyrila a Metoda v TT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UCM_FMK</a:t>
                      </a:r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špeciálneho inžinierstva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Žilinská univerzita v Žiline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ZU_FSI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Courier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683569" y="1268761"/>
          <a:ext cx="7920879" cy="3317526"/>
        </p:xfrm>
        <a:graphic>
          <a:graphicData uri="http://schemas.openxmlformats.org/drawingml/2006/table">
            <a:tbl>
              <a:tblPr/>
              <a:tblGrid>
                <a:gridCol w="872023"/>
                <a:gridCol w="6040744"/>
                <a:gridCol w="1008112"/>
              </a:tblGrid>
              <a:tr h="273208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Ekonomické vedy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hospodárskej informatiky - Ekonomická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EU_FHI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podnikového manažmentu - Ekonomická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EU_FPM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Národohospodárska fakulta - Ekonomická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EU_NF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Obchodná fakulta - Ekonomická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EU_OF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Podnikovohospodárska fakulta - Ekonomická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EU_PF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manažmentu - Prešovská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PU_FM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ekonomiky a manažmentu - Slovenská poľnohospodárska univerzita v 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SPU_FEM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Ekonomická fakulta - Technická univerzita v 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TU_EF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manažmentu - Univerzita Komenského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UK_FM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Ekonomická fakulta - Univerzita Mateja Bela v BB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UMB_EF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Fakulta PEDAS - Žilinská univerzita v Žiline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ZU_FPEDAS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9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Ekonomická fakulta - Univerzita J. Selyeho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UJS_EF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uľka 10"/>
          <p:cNvGraphicFramePr>
            <a:graphicFrameLocks noGrp="1"/>
          </p:cNvGraphicFramePr>
          <p:nvPr/>
        </p:nvGraphicFramePr>
        <p:xfrm>
          <a:off x="683568" y="4790292"/>
          <a:ext cx="7920879" cy="942965"/>
        </p:xfrm>
        <a:graphic>
          <a:graphicData uri="http://schemas.openxmlformats.org/drawingml/2006/table">
            <a:tbl>
              <a:tblPr/>
              <a:tblGrid>
                <a:gridCol w="864096"/>
                <a:gridCol w="6048672"/>
                <a:gridCol w="1008111"/>
              </a:tblGrid>
              <a:tr h="23802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Právne vedy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Právnická fakulta - Trnavská univerzita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TTU_PraF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Právnická fakulta - Univerzita Komenského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UK_PraF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2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Právnická fakulta - Univerzita Mateja Bela v BB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UMB_PraF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Právnická fakulta - Univerzita Pavla Jozefa Šafárika v 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UPJS_PraF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611560" y="1322633"/>
          <a:ext cx="7992888" cy="2023301"/>
        </p:xfrm>
        <a:graphic>
          <a:graphicData uri="http://schemas.openxmlformats.org/drawingml/2006/table">
            <a:tbl>
              <a:tblPr/>
              <a:tblGrid>
                <a:gridCol w="768547"/>
                <a:gridCol w="5856189"/>
                <a:gridCol w="1368152"/>
              </a:tblGrid>
              <a:tr h="162151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Filozofické vedy</a:t>
                      </a:r>
                    </a:p>
                  </a:txBody>
                  <a:tcPr marL="5023" marR="5023" marT="502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Katolícka univerzita v RU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KU_FilF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42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humanitných a prírodných vied - Prešovská univerzita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PU_FHaPV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Prešovská univerzita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PU_FilF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6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Trnavská univerzita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TTU_FilF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9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Komenského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UK_FilF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7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Konštantína Filozofa v NT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UKF_FilF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humanitných vied - Univerzita Mateja Bela v BB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UMB_FHV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4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Pavla Jozefa Šafárika v KE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UPJS_FilF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Filozofická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sv. Cyrila a Metoda v TT</a:t>
                      </a: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UCM_FilF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023" marR="5023" marT="50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611561" y="3573019"/>
          <a:ext cx="7992887" cy="2021535"/>
        </p:xfrm>
        <a:graphic>
          <a:graphicData uri="http://schemas.openxmlformats.org/drawingml/2006/table">
            <a:tbl>
              <a:tblPr/>
              <a:tblGrid>
                <a:gridCol w="792087"/>
                <a:gridCol w="5832648"/>
                <a:gridCol w="1368152"/>
              </a:tblGrid>
              <a:tr h="24449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Pedagogické vedy</a:t>
                      </a:r>
                    </a:p>
                  </a:txBody>
                  <a:tcPr marL="5575" marR="5575" marT="55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univerzita - Katolícka univerzita v RU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KU_PedF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3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športu - Prešovská univerzita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PU_FS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3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Prešovská univerzita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PU_PedF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3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Trnavská univerzita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TTU_PedF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1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telesnej výchovy a športu - Univerzita Komenského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UK_FTVS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Komenského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UK_PedF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9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Konštantína Filozofa v NT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UKF_PedF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Mateja Bela v BB</a:t>
                      </a: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UMB_PedF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3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Pedagogická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J. </a:t>
                      </a:r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Selyeho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UJS_PedF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5" marR="5575" marT="5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323528" y="1412776"/>
          <a:ext cx="8424936" cy="4981955"/>
        </p:xfrm>
        <a:graphic>
          <a:graphicData uri="http://schemas.openxmlformats.org/drawingml/2006/table">
            <a:tbl>
              <a:tblPr/>
              <a:tblGrid>
                <a:gridCol w="472424"/>
                <a:gridCol w="6622261"/>
                <a:gridCol w="1330251"/>
              </a:tblGrid>
              <a:tr h="202503">
                <a:tc rowSpan="23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Technické vedy</a:t>
                      </a:r>
                    </a:p>
                  </a:txBody>
                  <a:tcPr marL="1554" marR="1554" marT="155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Technická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Slovenská poľnohospodárska univerzita v NT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SPU_TF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architektúry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STU_Farch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3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elektrotechniky a informatiky 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STU_FEI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8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chemickej a potravinárskej technológie 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STU_FCHPT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informatiky a informačných technológií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STU_FIIT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k-SK" sz="14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Materiálovotechnologická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STU_MTF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Stavebná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STU_StaF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Strojnícka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Slovenská technická univerzita v BA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STU_StroF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BERG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TU_FB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elektrotechniky a informatiky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TU_FEI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výrobných technológií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TU_FVT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Hutnícka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TU_HF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Stavebná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TU_StaF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Letecká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TU_LF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Strojnícka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Technická univerzita v KE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TU_StroF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3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environmentálnej a výrobnej technológie - Technická univerzita vo ZV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TU_FEVT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mechatroniky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- Trenčianska univerzita A. Dubčeka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TnUAD_Fmech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6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priemyselných technológií - Trenčianska univerzita A. Dubčeka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TnUAD_FPT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špeciálnej techniky - Trenčianska univerzita A. Dubčeka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TnUAD_FST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Elektrotechnická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Žilinská univerzita v Žiline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ZU_EtF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riadenia a informatiky - Žilinská univerzita v Žiline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ZU_FRaI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Stavebná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Žilinská univerzita v Žiline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ZU_StaF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Strojnícka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Žilinská univerzita v Žiline</a:t>
                      </a: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ZU_StroF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554" marR="1554" marT="1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611560" y="4077072"/>
          <a:ext cx="7776863" cy="1604330"/>
        </p:xfrm>
        <a:graphic>
          <a:graphicData uri="http://schemas.openxmlformats.org/drawingml/2006/table">
            <a:tbl>
              <a:tblPr/>
              <a:tblGrid>
                <a:gridCol w="792088"/>
                <a:gridCol w="5756849"/>
                <a:gridCol w="1227926"/>
              </a:tblGrid>
              <a:tr h="23065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Teologické vedy</a:t>
                      </a:r>
                    </a:p>
                  </a:txBody>
                  <a:tcPr marL="6130" marR="6130" marT="61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Teologická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Katolícka univerzita v RU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KU_TF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Gréckokatolícka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teologická fakulta - Prešovská univerzita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PU_GTF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9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Pravoslávna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bohoslovecká fakulta - Prešovská univerzita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PU_PBF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9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Teologická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Trnavská univerzita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TTU_TeoF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6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Evanjelická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bohoslovecká fakulta - Univerzita Komenského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UK_BF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9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Rímsko-katolícka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bohoslovecká fakulta - Univerzita Komenského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UK_RBF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reformovanej teológie - Univerzita J. </a:t>
                      </a:r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Selyeho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UJS_RTF</a:t>
                      </a:r>
                    </a:p>
                  </a:txBody>
                  <a:tcPr marL="6130" marR="6130" marT="61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ľka 9"/>
          <p:cNvGraphicFramePr>
            <a:graphicFrameLocks noGrp="1"/>
          </p:cNvGraphicFramePr>
          <p:nvPr/>
        </p:nvGraphicFramePr>
        <p:xfrm>
          <a:off x="611560" y="1556792"/>
          <a:ext cx="7776863" cy="1743496"/>
        </p:xfrm>
        <a:graphic>
          <a:graphicData uri="http://schemas.openxmlformats.org/drawingml/2006/table">
            <a:tbl>
              <a:tblPr/>
              <a:tblGrid>
                <a:gridCol w="792088"/>
                <a:gridCol w="5756849"/>
                <a:gridCol w="1227926"/>
              </a:tblGrid>
              <a:tr h="158411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Prírodné vedy</a:t>
                      </a: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ekológie a environmentalistiky - Technická univerzita vo ZV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TU_FEE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matematiky, fyziky a informatiky - Univerzita Komenského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UK_FMFI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Prírodovedecká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Komenského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UK_PriF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10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prírodných vied - Univerzita Konštantína Filozofa v NT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UKF_FPriV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8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prírodných vied - Univerzita Mateja Bela v BB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UMB_FPriV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Prírodovedecká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Pavla Jozefa Šafárika v KE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UPJS_PriF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5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prírodných vied - Univerzita sv. Cyrila a Metoda v TT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UCM_FPV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prírodných vied - Žilinská univerzita v Žiline</a:t>
                      </a: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ZU_FPriV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77" marR="4577" marT="45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683568" y="1484784"/>
          <a:ext cx="7344818" cy="1959957"/>
        </p:xfrm>
        <a:graphic>
          <a:graphicData uri="http://schemas.openxmlformats.org/drawingml/2006/table">
            <a:tbl>
              <a:tblPr/>
              <a:tblGrid>
                <a:gridCol w="792089"/>
                <a:gridCol w="5393021"/>
                <a:gridCol w="1159708"/>
              </a:tblGrid>
              <a:tr h="213434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Lekárske vedy</a:t>
                      </a:r>
                    </a:p>
                  </a:txBody>
                  <a:tcPr marL="4413" marR="4413" marT="441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zdravotníctva - Katolícka univerzita v RU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KU_FZ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zdravotníctva  - Prešovská univerzita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PU_FZ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zdravotníctva - Trenčianska univerzita A. Dubčeka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TnUAD_FZ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zdravotníctva a sociálnej práce - Trnavská univerzita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TTU_FZaSP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Farmaceutická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Komenského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UK_FarF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k-SK" sz="14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Jesseniova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lekárska fakulta - Univerzita Komenského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UK_JF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1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Lekárska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Komenského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UK_LF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Lekárska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Univerzita Pavla Jozefa Šafárika v KE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UPJS_LekF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sociálnych vied - Univerzita Konštantína Filozofa v NT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UKF_FSV</a:t>
                      </a:r>
                    </a:p>
                  </a:txBody>
                  <a:tcPr marL="4413" marR="4413" marT="44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ľka 9"/>
          <p:cNvGraphicFramePr>
            <a:graphicFrameLocks noGrp="1"/>
          </p:cNvGraphicFramePr>
          <p:nvPr/>
        </p:nvGraphicFramePr>
        <p:xfrm>
          <a:off x="683568" y="3717032"/>
          <a:ext cx="7344814" cy="1952406"/>
        </p:xfrm>
        <a:graphic>
          <a:graphicData uri="http://schemas.openxmlformats.org/drawingml/2006/table">
            <a:tbl>
              <a:tblPr/>
              <a:tblGrid>
                <a:gridCol w="792088"/>
                <a:gridCol w="5393018"/>
                <a:gridCol w="1159708"/>
              </a:tblGrid>
              <a:tr h="43204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Pôdohospodárske vedy</a:t>
                      </a:r>
                    </a:p>
                  </a:txBody>
                  <a:tcPr marL="5361" marR="5361" marT="536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agrobiológie a potravinových zdrojov - Slovenská 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poľnohospodárska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univerzita v NT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SPU_FAPZ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biotechnológie a potravinárstva - Slovenská poľnohospodárska univerzita v NT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SPU_FBP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Fakulta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záhradníctva a krajinného inžinierstva - Slovenská poľnohospodárska univerzita v NT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STU_FZZI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5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Drevárska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Technická univerzita vo ZV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TU_DF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2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Lesnícka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fakulta - Technická univerzita vo ZV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TU_LF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Univerzita </a:t>
                      </a:r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veterinárskeho lekárstva v KE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UVL_FVL</a:t>
                      </a:r>
                    </a:p>
                  </a:txBody>
                  <a:tcPr marL="5361" marR="5361" marT="53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Výstupne orientovaný BCC model</a:t>
            </a:r>
          </a:p>
          <a:p>
            <a:r>
              <a:rPr lang="sk-SK" dirty="0" smtClean="0"/>
              <a:t>Vstupy – počet učiteľov (zahrňoval aj menšie úväzky)</a:t>
            </a:r>
          </a:p>
          <a:p>
            <a:r>
              <a:rPr lang="sk-SK" dirty="0" smtClean="0"/>
              <a:t>Výstupy – počet študentov (zahrňoval aj externých študentov) a index publikačnej činnosti (vytvorený z publikačnej činnosti fakulty)</a:t>
            </a:r>
          </a:p>
          <a:p>
            <a:r>
              <a:rPr lang="sk-SK" dirty="0" smtClean="0"/>
              <a:t>Nastavenie úlohy: maximalizácia publikačného indexu na učiteľa a maximalizácia počtu učiteľov na sto žiakov </a:t>
            </a:r>
          </a:p>
          <a:p>
            <a:r>
              <a:rPr lang="sk-SK" dirty="0" smtClean="0"/>
              <a:t>Všetky údaje sú za rok 2010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Model</a:t>
            </a:r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- umenie</a:t>
            </a:r>
            <a:endParaRPr lang="sk-SK" dirty="0"/>
          </a:p>
        </p:txBody>
      </p:sp>
      <p:pic>
        <p:nvPicPr>
          <p:cNvPr id="6" name="Obrázok 5" descr="umeni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482453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827583" y="4725144"/>
          <a:ext cx="7344813" cy="1584180"/>
        </p:xfrm>
        <a:graphic>
          <a:graphicData uri="http://schemas.openxmlformats.org/drawingml/2006/table">
            <a:tbl>
              <a:tblPr/>
              <a:tblGrid>
                <a:gridCol w="1049259"/>
                <a:gridCol w="1049259"/>
                <a:gridCol w="1049259"/>
                <a:gridCol w="1049259"/>
                <a:gridCol w="1049259"/>
                <a:gridCol w="1049259"/>
                <a:gridCol w="1049259"/>
              </a:tblGrid>
              <a:tr h="1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VSVU_FVU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VSVU_FVU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VSMU_HTF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VSMU_DF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VSVU_FVU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AU_FVU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VSVU_FVU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VSMU_FTF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VSVU_FVU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AU_FDU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AU_FMU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ekonomické vedy</a:t>
            </a:r>
            <a:endParaRPr lang="sk-SK" dirty="0"/>
          </a:p>
        </p:txBody>
      </p:sp>
      <p:pic>
        <p:nvPicPr>
          <p:cNvPr id="6" name="Obrázok 5" descr="eko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268760"/>
            <a:ext cx="619268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971600" y="4077072"/>
          <a:ext cx="7056783" cy="2304250"/>
        </p:xfrm>
        <a:graphic>
          <a:graphicData uri="http://schemas.openxmlformats.org/drawingml/2006/table">
            <a:tbl>
              <a:tblPr/>
              <a:tblGrid>
                <a:gridCol w="973490"/>
                <a:gridCol w="1196581"/>
                <a:gridCol w="991742"/>
                <a:gridCol w="1367955"/>
                <a:gridCol w="720990"/>
                <a:gridCol w="1085035"/>
                <a:gridCol w="720990"/>
              </a:tblGrid>
              <a:tr h="17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SPU_FEM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EU_FPM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ZU_FPEDAS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EU_FHI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EU_PF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PU_FM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UK_FM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UMB_EF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EU_NF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0,44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Výsledky – ostatné spoločenské vedy</a:t>
            </a:r>
            <a:endParaRPr lang="sk-SK" dirty="0"/>
          </a:p>
        </p:txBody>
      </p:sp>
      <p:pic>
        <p:nvPicPr>
          <p:cNvPr id="6" name="Obrázok 5" descr="osta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482453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971600" y="4293096"/>
          <a:ext cx="6768752" cy="2016225"/>
        </p:xfrm>
        <a:graphic>
          <a:graphicData uri="http://schemas.openxmlformats.org/drawingml/2006/table">
            <a:tbl>
              <a:tblPr/>
              <a:tblGrid>
                <a:gridCol w="916632"/>
                <a:gridCol w="1251775"/>
                <a:gridCol w="933819"/>
                <a:gridCol w="1290923"/>
                <a:gridCol w="607268"/>
                <a:gridCol w="1161067"/>
                <a:gridCol w="607268"/>
              </a:tblGrid>
              <a:tr h="22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UKF_FSS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UCM_FMK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ZU_FSI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STU_FESRR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TnUAD_FSEV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UK_FSEV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EU_FMV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0,57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DEA analýza</a:t>
            </a:r>
          </a:p>
          <a:p>
            <a:r>
              <a:rPr lang="sk-SK" dirty="0" smtClean="0"/>
              <a:t>Efektívnosť</a:t>
            </a:r>
          </a:p>
          <a:p>
            <a:r>
              <a:rPr lang="sk-SK" dirty="0" smtClean="0"/>
              <a:t>Príklad na efektívnosť</a:t>
            </a:r>
          </a:p>
          <a:p>
            <a:r>
              <a:rPr lang="sk-SK" dirty="0" smtClean="0"/>
              <a:t>CCR model</a:t>
            </a:r>
          </a:p>
          <a:p>
            <a:r>
              <a:rPr lang="sk-SK" dirty="0" smtClean="0"/>
              <a:t>BCC model</a:t>
            </a:r>
          </a:p>
          <a:p>
            <a:r>
              <a:rPr lang="sk-SK" dirty="0" smtClean="0"/>
              <a:t>Zaradenie fakúlt do skupiny</a:t>
            </a:r>
          </a:p>
          <a:p>
            <a:r>
              <a:rPr lang="sk-SK" dirty="0" smtClean="0"/>
              <a:t>Model</a:t>
            </a:r>
          </a:p>
          <a:p>
            <a:r>
              <a:rPr lang="sk-SK" dirty="0" smtClean="0"/>
              <a:t>Výsledky</a:t>
            </a:r>
          </a:p>
          <a:p>
            <a:r>
              <a:rPr lang="sk-SK" dirty="0" smtClean="0"/>
              <a:t>Záver</a:t>
            </a:r>
          </a:p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Obsah</a:t>
            </a: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filozofické vedy</a:t>
            </a:r>
            <a:endParaRPr lang="sk-SK" dirty="0"/>
          </a:p>
        </p:txBody>
      </p:sp>
      <p:pic>
        <p:nvPicPr>
          <p:cNvPr id="6" name="Obrázok 5" descr="filo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68863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971600" y="4149078"/>
          <a:ext cx="7200799" cy="2088230"/>
        </p:xfrm>
        <a:graphic>
          <a:graphicData uri="http://schemas.openxmlformats.org/drawingml/2006/table">
            <a:tbl>
              <a:tblPr/>
              <a:tblGrid>
                <a:gridCol w="1006958"/>
                <a:gridCol w="1140170"/>
                <a:gridCol w="1025839"/>
                <a:gridCol w="1397154"/>
                <a:gridCol w="616762"/>
                <a:gridCol w="1397154"/>
                <a:gridCol w="616762"/>
              </a:tblGrid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UKF_FilF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PU_FHaPV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UCM_FilF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PU_FilF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UMB_FHV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0,28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právne vedy</a:t>
            </a:r>
            <a:endParaRPr lang="sk-SK" dirty="0"/>
          </a:p>
        </p:txBody>
      </p:sp>
      <p:pic>
        <p:nvPicPr>
          <p:cNvPr id="6" name="Obrázok 5" descr="pra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532859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115616" y="4005064"/>
          <a:ext cx="7056784" cy="1152130"/>
        </p:xfrm>
        <a:graphic>
          <a:graphicData uri="http://schemas.openxmlformats.org/drawingml/2006/table">
            <a:tbl>
              <a:tblPr/>
              <a:tblGrid>
                <a:gridCol w="985527"/>
                <a:gridCol w="1125143"/>
                <a:gridCol w="1004006"/>
                <a:gridCol w="1372552"/>
                <a:gridCol w="598502"/>
                <a:gridCol w="1372552"/>
                <a:gridCol w="598502"/>
              </a:tblGrid>
              <a:tr h="230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304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UK_PraF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pedagogické vedy</a:t>
            </a:r>
            <a:endParaRPr lang="sk-SK" dirty="0"/>
          </a:p>
        </p:txBody>
      </p:sp>
      <p:pic>
        <p:nvPicPr>
          <p:cNvPr id="6" name="Obrázok 5" descr="ped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268760"/>
            <a:ext cx="583264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043608" y="3861048"/>
          <a:ext cx="7128792" cy="2520280"/>
        </p:xfrm>
        <a:graphic>
          <a:graphicData uri="http://schemas.openxmlformats.org/drawingml/2006/table">
            <a:tbl>
              <a:tblPr/>
              <a:tblGrid>
                <a:gridCol w="989394"/>
                <a:gridCol w="1173875"/>
                <a:gridCol w="1007945"/>
                <a:gridCol w="1316101"/>
                <a:gridCol w="662688"/>
                <a:gridCol w="1316101"/>
                <a:gridCol w="662688"/>
              </a:tblGrid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UKF_PedF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UK_FTVS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KU_PedF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0,23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teologické vedy</a:t>
            </a:r>
            <a:endParaRPr lang="sk-SK" dirty="0"/>
          </a:p>
        </p:txBody>
      </p:sp>
      <p:pic>
        <p:nvPicPr>
          <p:cNvPr id="6" name="Obrázok 5" descr="TEOL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583264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043608" y="3789040"/>
          <a:ext cx="7056784" cy="2304256"/>
        </p:xfrm>
        <a:graphic>
          <a:graphicData uri="http://schemas.openxmlformats.org/drawingml/2006/table">
            <a:tbl>
              <a:tblPr/>
              <a:tblGrid>
                <a:gridCol w="993767"/>
                <a:gridCol w="1075546"/>
                <a:gridCol w="1012401"/>
                <a:gridCol w="1291898"/>
                <a:gridCol w="695637"/>
                <a:gridCol w="1291898"/>
                <a:gridCol w="695637"/>
              </a:tblGrid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PU_GTF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TTU_TeoF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UK_RBF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PU_PBF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UJS_RTF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0,17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technické vedy</a:t>
            </a:r>
            <a:endParaRPr lang="sk-SK" dirty="0"/>
          </a:p>
        </p:txBody>
      </p:sp>
      <p:pic>
        <p:nvPicPr>
          <p:cNvPr id="6" name="Obrázok 5" descr="tec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40871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technické smery</a:t>
            </a:r>
            <a:endParaRPr lang="sk-SK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043608" y="1417320"/>
          <a:ext cx="7056783" cy="4819992"/>
        </p:xfrm>
        <a:graphic>
          <a:graphicData uri="http://schemas.openxmlformats.org/drawingml/2006/table">
            <a:tbl>
              <a:tblPr/>
              <a:tblGrid>
                <a:gridCol w="934286"/>
                <a:gridCol w="1432572"/>
                <a:gridCol w="951804"/>
                <a:gridCol w="1444252"/>
                <a:gridCol w="569331"/>
                <a:gridCol w="1155207"/>
                <a:gridCol w="569331"/>
              </a:tblGrid>
              <a:tr h="200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STU_StaF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TU_HF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STU_FEI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TnUAD_Fmech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STU_MTF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STU_FIIT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STU_Farch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SPU_TF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TnUAD_FPT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ZU_FRaI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ZU_EtF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TnUAD_FST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TU_StroF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TU_StaF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TU_FVT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TU_FB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STU_FCHPT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prírodné vedy</a:t>
            </a:r>
            <a:endParaRPr lang="sk-SK" dirty="0"/>
          </a:p>
        </p:txBody>
      </p:sp>
      <p:pic>
        <p:nvPicPr>
          <p:cNvPr id="6" name="Obrázok 5" descr="prir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583264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043608" y="4221088"/>
          <a:ext cx="6912768" cy="2088234"/>
        </p:xfrm>
        <a:graphic>
          <a:graphicData uri="http://schemas.openxmlformats.org/drawingml/2006/table">
            <a:tbl>
              <a:tblPr/>
              <a:tblGrid>
                <a:gridCol w="955682"/>
                <a:gridCol w="1160756"/>
                <a:gridCol w="973601"/>
                <a:gridCol w="1324018"/>
                <a:gridCol w="600288"/>
                <a:gridCol w="1298135"/>
                <a:gridCol w="600288"/>
              </a:tblGrid>
              <a:tr h="23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UK_FMFI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UK_FMFI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UCM_FPV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UCM_FPV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UKF_FPriV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UMB_FPriV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UK_FMFI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TU_FEE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ZU_FPriV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UK_FMFI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UPJS_PriF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0,13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– lekárske vedy</a:t>
            </a:r>
            <a:endParaRPr lang="sk-SK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971600" y="4149080"/>
          <a:ext cx="7272808" cy="2160240"/>
        </p:xfrm>
        <a:graphic>
          <a:graphicData uri="http://schemas.openxmlformats.org/drawingml/2006/table">
            <a:tbl>
              <a:tblPr/>
              <a:tblGrid>
                <a:gridCol w="1010697"/>
                <a:gridCol w="1189675"/>
                <a:gridCol w="1029648"/>
                <a:gridCol w="1431821"/>
                <a:gridCol w="589573"/>
                <a:gridCol w="1431821"/>
                <a:gridCol w="589573"/>
              </a:tblGrid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UK_JF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UK_JF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TTU_FZaSP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TTU_FZaSP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UKF_FSV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TTU_FZaSP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KU_FZ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UK_JF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TTU_FZaSP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UK_FarF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UK_JF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TTU_FZaSP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UPJS_LekF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PU_FZ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TnUAD_FZ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UK_JF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TTU_FZaSP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0,77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Obrázok 6" descr="me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604867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Výsledky – pôdohospodárske vedy</a:t>
            </a:r>
            <a:endParaRPr lang="sk-SK" dirty="0"/>
          </a:p>
        </p:txBody>
      </p:sp>
      <p:pic>
        <p:nvPicPr>
          <p:cNvPr id="6" name="Obrázok 5" descr="agr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24744"/>
            <a:ext cx="619268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043608" y="4149080"/>
          <a:ext cx="6984776" cy="1728195"/>
        </p:xfrm>
        <a:graphic>
          <a:graphicData uri="http://schemas.openxmlformats.org/drawingml/2006/table">
            <a:tbl>
              <a:tblPr/>
              <a:tblGrid>
                <a:gridCol w="981899"/>
                <a:gridCol w="1074974"/>
                <a:gridCol w="1000309"/>
                <a:gridCol w="1448300"/>
                <a:gridCol w="732333"/>
                <a:gridCol w="1014628"/>
                <a:gridCol w="732333"/>
              </a:tblGrid>
              <a:tr h="246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Poradie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DMU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Referenčná množina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46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UVL_FVL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UVL_FVL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SPU_FBP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SPU_FBP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SPU_FAPZ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0,82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SPU_FBP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0,31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STU_FZZI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UVL_FVL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TU_DF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UVL_FVL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TU_LF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0,73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Inštitút zamestnanosti</a:t>
            </a:r>
            <a:endParaRPr lang="sk-SK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Zoradenie vysokých škôl</a:t>
            </a:r>
            <a:endParaRPr lang="sk-SK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251522" y="1094270"/>
          <a:ext cx="8496943" cy="5071033"/>
        </p:xfrm>
        <a:graphic>
          <a:graphicData uri="http://schemas.openxmlformats.org/drawingml/2006/table">
            <a:tbl>
              <a:tblPr/>
              <a:tblGrid>
                <a:gridCol w="2251325"/>
                <a:gridCol w="944105"/>
                <a:gridCol w="944105"/>
                <a:gridCol w="871481"/>
                <a:gridCol w="726235"/>
                <a:gridCol w="726235"/>
                <a:gridCol w="653611"/>
                <a:gridCol w="1379846"/>
              </a:tblGrid>
              <a:tr h="52262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Názov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 dirty="0">
                          <a:latin typeface="Arial"/>
                        </a:rPr>
                        <a:t>Priemer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 dirty="0">
                          <a:latin typeface="Arial"/>
                        </a:rPr>
                        <a:t>Počet </a:t>
                      </a:r>
                      <a:r>
                        <a:rPr lang="sk-SK" sz="900" b="0" i="0" u="none" strike="noStrike" dirty="0" smtClean="0">
                          <a:latin typeface="Arial"/>
                        </a:rPr>
                        <a:t>fakúlt</a:t>
                      </a:r>
                      <a:endParaRPr lang="sk-SK" sz="900" b="0" i="0" u="none" strike="noStrike" dirty="0">
                        <a:latin typeface="Arial"/>
                      </a:endParaRP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 dirty="0">
                          <a:latin typeface="Arial"/>
                        </a:rPr>
                        <a:t>Medián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Maximum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Minimum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Variancia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Smerodajná odchylka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0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UNIVERZITA VETERIN.LEK.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VŠ VÝTVARNÝCH UMENÍ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EKONOMICKÁ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0,927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0,926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0,0045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0,0668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6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TECH. UNIVERZITA ZVOLEN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0,866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0,893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0,679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0,0258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0,1606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TRNAVSKÁ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0,864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0,768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0,0108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0,1041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UNIVERZITA P.J.ŠAFÁRIKA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0,854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0,621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0,0401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0,2002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UNIVERZITA MATEJA BELA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0,850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0,684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0,0216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0,1471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PREŠOVSKÁ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0,847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0,864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0,544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0,0268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0,1636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UNIVER. KONŠT. FILOZOFA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0,849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0,956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0,718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0,0080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0,0892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SLOV.TECHN.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0,662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0,0118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0,1085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UNIV.sv.CYRILA a METODA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0,857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0,643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0,0322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0,1796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SLOV. POĽNOHOSP. UNIV.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0,807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0,643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0,0193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0,1388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UNIVERZITA KOMENSKÉHO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0,831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0,909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0,475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0,0380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0,1950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KATOLÍCKA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0,826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0,844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0,618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0,0306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0,1749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AKADÉMIA UMENÍ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0,758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0,687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0,587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0,0465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0,2155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ŽILINSKÁ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0,755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0,686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0,511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0,0306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0,1750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VŠ MÚZICKÝCH UMENÍ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0,742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0,701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0,869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0,656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0,0125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0,1120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7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UNIVERZITA J.SELYEHO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0,724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0,659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1,000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0,512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0,0628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0,2505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TRENČIANSKA UNIVERZITA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0,637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0,584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0,842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0,468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0,0207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0,1440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Times New Roman"/>
                        </a:rPr>
                        <a:t>TECH. UNIVERZITA KOŠICE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0,569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0,493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0,900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0,451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>
                          <a:latin typeface="Arial"/>
                        </a:rPr>
                        <a:t>0,0258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0" i="0" u="none" strike="noStrike" dirty="0">
                          <a:latin typeface="Arial"/>
                        </a:rPr>
                        <a:t>0,1607</a:t>
                      </a:r>
                    </a:p>
                  </a:txBody>
                  <a:tcPr marL="8112" marR="8112" marT="81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Neparametrická metóda na meranie efektívnosti</a:t>
            </a:r>
          </a:p>
          <a:p>
            <a:r>
              <a:rPr lang="sk-SK" dirty="0" smtClean="0"/>
              <a:t>Dáta môžu byť heterogénne</a:t>
            </a:r>
          </a:p>
          <a:p>
            <a:r>
              <a:rPr lang="sk-SK" dirty="0" smtClean="0"/>
              <a:t>Efektívne jednotky v rámci homogénnej skupiny</a:t>
            </a:r>
          </a:p>
          <a:p>
            <a:r>
              <a:rPr lang="sk-SK" dirty="0" smtClean="0"/>
              <a:t>Vstupne – výstupne orientované</a:t>
            </a:r>
          </a:p>
          <a:p>
            <a:r>
              <a:rPr lang="sk-SK" dirty="0" smtClean="0"/>
              <a:t> Možnosť modifikácie podľa potreby</a:t>
            </a:r>
          </a:p>
          <a:p>
            <a:r>
              <a:rPr lang="sk-SK" dirty="0" smtClean="0"/>
              <a:t>Konštantné verzus variabilné výnosy z rozsahu 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DEA analýza</a:t>
            </a:r>
            <a:endParaRPr lang="sk-SK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Predstavili a použili sme výstupne orientovaný BCC model</a:t>
            </a:r>
          </a:p>
          <a:p>
            <a:r>
              <a:rPr lang="sk-SK" dirty="0" smtClean="0"/>
              <a:t>Vyhodnotenie efektivity jednotlivých fakúlt za rok 2010</a:t>
            </a:r>
          </a:p>
          <a:p>
            <a:r>
              <a:rPr lang="sk-SK" dirty="0" smtClean="0"/>
              <a:t>Našli sme efektívne jednotky v rámci homogénnej skupiny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Inštitút zamestnanosti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</a:t>
            </a:r>
            <a:endParaRPr lang="sk-SK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k-SK" sz="9600" dirty="0" smtClean="0"/>
          </a:p>
          <a:p>
            <a:pPr algn="ctr">
              <a:buNone/>
            </a:pPr>
            <a:r>
              <a:rPr lang="sk-SK" sz="9600" dirty="0" smtClean="0"/>
              <a:t>Otázky ?</a:t>
            </a:r>
            <a:endParaRPr lang="sk-SK" sz="960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r>
              <a:rPr lang="sk-SK" dirty="0" smtClean="0"/>
              <a:t>Efektívna jednotka dosahuje hodnotu 1</a:t>
            </a:r>
          </a:p>
          <a:p>
            <a:r>
              <a:rPr lang="sk-SK" dirty="0" smtClean="0"/>
              <a:t>Ostatné jednotky dosahujú hodnotu z (0,1)</a:t>
            </a:r>
          </a:p>
          <a:p>
            <a:r>
              <a:rPr lang="sk-SK" dirty="0" smtClean="0"/>
              <a:t>Vytvorenie efektívnej hranice z homogénnych efektívnych jednotiek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Efektívnosť</a:t>
            </a:r>
            <a:endParaRPr lang="sk-SK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348880"/>
            <a:ext cx="5090966" cy="504056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556792"/>
            <a:ext cx="2066630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</p:nvPr>
        </p:nvGraphicFramePr>
        <p:xfrm>
          <a:off x="755576" y="1268760"/>
          <a:ext cx="7488832" cy="1224135"/>
        </p:xfrm>
        <a:graphic>
          <a:graphicData uri="http://schemas.openxmlformats.org/drawingml/2006/table">
            <a:tbl>
              <a:tblPr/>
              <a:tblGrid>
                <a:gridCol w="2274520"/>
                <a:gridCol w="651789"/>
                <a:gridCol w="651789"/>
                <a:gridCol w="651789"/>
                <a:gridCol w="651789"/>
                <a:gridCol w="651789"/>
                <a:gridCol w="651789"/>
                <a:gridCol w="651789"/>
                <a:gridCol w="651789"/>
              </a:tblGrid>
              <a:tr h="235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Továreň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Počet zamestnancov (v tisícoch)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Počet výrobkov (v miliónoch)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Produktivita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2,6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Efektivita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0,67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0,78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0,80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0,67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0,87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sk-SK" sz="120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  <a:cs typeface="Times New Roman"/>
                        </a:rPr>
                        <a:t>0,83</a:t>
                      </a:r>
                      <a:endParaRPr lang="sk-SK" sz="1200" dirty="0"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- konštantné výnosy</a:t>
            </a:r>
            <a:endParaRPr lang="sk-SK" dirty="0"/>
          </a:p>
        </p:txBody>
      </p:sp>
      <p:pic>
        <p:nvPicPr>
          <p:cNvPr id="7" name="Obrázok 6" descr="prikla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36912"/>
            <a:ext cx="763284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/>
          <a:lstStyle/>
          <a:p>
            <a:r>
              <a:rPr lang="sk-SK" dirty="0" err="1"/>
              <a:t>Charnes</a:t>
            </a:r>
            <a:r>
              <a:rPr lang="sk-SK" dirty="0"/>
              <a:t>, </a:t>
            </a:r>
            <a:r>
              <a:rPr lang="sk-SK" dirty="0" err="1"/>
              <a:t>Cooper</a:t>
            </a:r>
            <a:r>
              <a:rPr lang="sk-SK" dirty="0"/>
              <a:t> a </a:t>
            </a:r>
            <a:r>
              <a:rPr lang="sk-SK" dirty="0" err="1" smtClean="0"/>
              <a:t>Rhodes</a:t>
            </a:r>
            <a:endParaRPr lang="sk-SK" dirty="0" smtClean="0"/>
          </a:p>
          <a:p>
            <a:r>
              <a:rPr lang="sk-SK" dirty="0" smtClean="0"/>
              <a:t>Konštantné výnosy z rozsahu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Model CCR</a:t>
            </a:r>
            <a:endParaRPr lang="sk-SK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1412776"/>
            <a:ext cx="2845194" cy="648072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204864"/>
            <a:ext cx="5018790" cy="648072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068960"/>
            <a:ext cx="2364894" cy="288032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501008"/>
            <a:ext cx="2380054" cy="288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689051"/>
          </a:xfrm>
        </p:spPr>
        <p:txBody>
          <a:bodyPr/>
          <a:lstStyle/>
          <a:p>
            <a:r>
              <a:rPr lang="sk-SK" dirty="0" err="1" smtClean="0"/>
              <a:t>Banker</a:t>
            </a:r>
            <a:r>
              <a:rPr lang="sk-SK" dirty="0" smtClean="0"/>
              <a:t>, </a:t>
            </a:r>
            <a:r>
              <a:rPr lang="sk-SK" dirty="0" err="1" smtClean="0"/>
              <a:t>Charnes</a:t>
            </a:r>
            <a:r>
              <a:rPr lang="sk-SK" dirty="0" smtClean="0"/>
              <a:t> </a:t>
            </a:r>
            <a:r>
              <a:rPr lang="sk-SK" dirty="0"/>
              <a:t>a </a:t>
            </a:r>
            <a:r>
              <a:rPr lang="sk-SK" dirty="0" err="1" smtClean="0"/>
              <a:t>Cooper</a:t>
            </a:r>
            <a:endParaRPr lang="sk-SK" dirty="0" smtClean="0"/>
          </a:p>
          <a:p>
            <a:r>
              <a:rPr lang="sk-SK" dirty="0" smtClean="0"/>
              <a:t>Variabilné výnosy z rozsahu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Model BCC</a:t>
            </a:r>
            <a:endParaRPr lang="sk-SK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340768"/>
            <a:ext cx="3366812" cy="648072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2060848"/>
            <a:ext cx="4930036" cy="576064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708920"/>
            <a:ext cx="2364894" cy="288032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140968"/>
            <a:ext cx="2380054" cy="288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- variabilné výnosy</a:t>
            </a:r>
            <a:endParaRPr lang="sk-SK" dirty="0"/>
          </a:p>
        </p:txBody>
      </p:sp>
      <p:pic>
        <p:nvPicPr>
          <p:cNvPr id="6" name="Obrázok 5" descr="prikla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5527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Zaradenie fakúlt do jednotlivých skupín na základe </a:t>
            </a:r>
            <a:r>
              <a:rPr lang="sk-SK" dirty="0" err="1"/>
              <a:t>Frascatiho</a:t>
            </a:r>
            <a:r>
              <a:rPr lang="sk-SK" dirty="0"/>
              <a:t> </a:t>
            </a:r>
            <a:r>
              <a:rPr lang="sk-SK" dirty="0" smtClean="0"/>
              <a:t>manuálu (103 fakúlt)</a:t>
            </a:r>
          </a:p>
          <a:p>
            <a:pPr lvl="1"/>
            <a:r>
              <a:rPr lang="sk-SK" dirty="0" smtClean="0"/>
              <a:t>umenie</a:t>
            </a:r>
          </a:p>
          <a:p>
            <a:pPr lvl="1"/>
            <a:r>
              <a:rPr lang="sk-SK" dirty="0" smtClean="0"/>
              <a:t>ekonomické vedy</a:t>
            </a:r>
          </a:p>
          <a:p>
            <a:pPr lvl="1"/>
            <a:r>
              <a:rPr lang="sk-SK" dirty="0" smtClean="0"/>
              <a:t>ostatné </a:t>
            </a:r>
            <a:r>
              <a:rPr lang="sk-SK" dirty="0"/>
              <a:t>spoločenské </a:t>
            </a:r>
            <a:r>
              <a:rPr lang="sk-SK" dirty="0" smtClean="0"/>
              <a:t>vedy</a:t>
            </a:r>
          </a:p>
          <a:p>
            <a:pPr lvl="1"/>
            <a:r>
              <a:rPr lang="sk-SK" dirty="0" smtClean="0"/>
              <a:t>filozofické vedy</a:t>
            </a:r>
          </a:p>
          <a:p>
            <a:pPr lvl="1"/>
            <a:r>
              <a:rPr lang="sk-SK" dirty="0" smtClean="0"/>
              <a:t>právne vedy</a:t>
            </a:r>
          </a:p>
          <a:p>
            <a:pPr lvl="1"/>
            <a:r>
              <a:rPr lang="sk-SK" dirty="0" smtClean="0"/>
              <a:t>pedagogické vedy</a:t>
            </a:r>
          </a:p>
          <a:p>
            <a:pPr lvl="1"/>
            <a:r>
              <a:rPr lang="sk-SK" dirty="0" smtClean="0"/>
              <a:t>teologické vedy</a:t>
            </a:r>
          </a:p>
          <a:p>
            <a:pPr lvl="1"/>
            <a:r>
              <a:rPr lang="sk-SK" dirty="0" smtClean="0"/>
              <a:t>technické vedy</a:t>
            </a:r>
          </a:p>
          <a:p>
            <a:pPr lvl="1"/>
            <a:r>
              <a:rPr lang="sk-SK" dirty="0" smtClean="0"/>
              <a:t>prírodné vedy</a:t>
            </a:r>
          </a:p>
          <a:p>
            <a:pPr lvl="1"/>
            <a:r>
              <a:rPr lang="sk-SK" dirty="0" smtClean="0"/>
              <a:t>lekárske </a:t>
            </a:r>
            <a:r>
              <a:rPr lang="sk-SK" dirty="0"/>
              <a:t>vedy </a:t>
            </a:r>
            <a:endParaRPr lang="sk-SK" dirty="0" smtClean="0"/>
          </a:p>
          <a:p>
            <a:pPr lvl="1"/>
            <a:r>
              <a:rPr lang="sk-SK" dirty="0" smtClean="0"/>
              <a:t>pôdohospodárske </a:t>
            </a:r>
            <a:r>
              <a:rPr lang="sk-SK" dirty="0"/>
              <a:t>vedy. </a:t>
            </a:r>
            <a:endParaRPr lang="sk-SK" dirty="0" smtClean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29. 6. 2012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Inštitút zamestnanosti</a:t>
            </a:r>
            <a:endParaRPr lang="sk-SK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Zaradenie fakúlt do skupín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1656</TotalTime>
  <Words>2395</Words>
  <Application>Microsoft Office PowerPoint</Application>
  <PresentationFormat>Prezentácia na obrazovke (4:3)</PresentationFormat>
  <Paragraphs>1331</Paragraphs>
  <Slides>31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2" baseType="lpstr">
      <vt:lpstr>Hala</vt:lpstr>
      <vt:lpstr>Efektívnosť vysokých škôl z pohľadu DEA</vt:lpstr>
      <vt:lpstr>Obsah</vt:lpstr>
      <vt:lpstr>DEA analýza</vt:lpstr>
      <vt:lpstr>Efektívnosť</vt:lpstr>
      <vt:lpstr>Príklad - konštantné výnosy</vt:lpstr>
      <vt:lpstr>Model CCR</vt:lpstr>
      <vt:lpstr>Model BCC</vt:lpstr>
      <vt:lpstr>Príklad - variabilné výnosy</vt:lpstr>
      <vt:lpstr>Zaradenie fakúlt do skupín</vt:lpstr>
      <vt:lpstr>Zaradenie fakúlt do skupín</vt:lpstr>
      <vt:lpstr>Zaradenie fakúlt do skupín</vt:lpstr>
      <vt:lpstr>Zaradenie fakúlt do skupín</vt:lpstr>
      <vt:lpstr>Zaradenie fakúlt do skupín</vt:lpstr>
      <vt:lpstr>Zaradenie fakúlt do skupín</vt:lpstr>
      <vt:lpstr>Zaradenie fakúlt do skupín</vt:lpstr>
      <vt:lpstr>Model</vt:lpstr>
      <vt:lpstr>Výsledky - umenie</vt:lpstr>
      <vt:lpstr>Výsledky – ekonomické vedy</vt:lpstr>
      <vt:lpstr>Výsledky – ostatné spoločenské vedy</vt:lpstr>
      <vt:lpstr>Výsledky – filozofické vedy</vt:lpstr>
      <vt:lpstr>Výsledky – právne vedy</vt:lpstr>
      <vt:lpstr>Výsledky – pedagogické vedy</vt:lpstr>
      <vt:lpstr>Výsledky – teologické vedy</vt:lpstr>
      <vt:lpstr>Výsledky – technické vedy</vt:lpstr>
      <vt:lpstr>Výsledky – technické smery</vt:lpstr>
      <vt:lpstr>Výsledky – prírodné vedy</vt:lpstr>
      <vt:lpstr>Výsledky – lekárske vedy</vt:lpstr>
      <vt:lpstr>Výsledky – pôdohospodárske vedy</vt:lpstr>
      <vt:lpstr>Zoradenie vysokých škôl</vt:lpstr>
      <vt:lpstr>Záver</vt:lpstr>
      <vt:lpstr>Snímka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Efektívnosť vysokých škôl z pohľadu DEA</dc:title>
  <dc:creator>Tomas</dc:creator>
  <cp:lastModifiedBy>Tomas</cp:lastModifiedBy>
  <cp:revision>17</cp:revision>
  <dcterms:created xsi:type="dcterms:W3CDTF">2012-05-27T10:47:41Z</dcterms:created>
  <dcterms:modified xsi:type="dcterms:W3CDTF">2012-06-28T07:34:42Z</dcterms:modified>
</cp:coreProperties>
</file>